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1" roundtripDataSignature="AMtx7mjwoypbHTckN/YuZivU7ULMMLji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91EC28-1F60-4DEC-BDA3-2D867DE81FBD}">
  <a:tblStyle styleId="{3391EC28-1F60-4DEC-BDA3-2D867DE81FBD}"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7" name="Google Shape;3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0" name="Google Shape;4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4" name="Google Shape;4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43.png"/><Relationship Id="rId7"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35.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cbn.gov.ng/rates/RealGDP.asp"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nvSpPr>
        <p:spPr>
          <a:xfrm>
            <a:off x="2183650" y="911525"/>
            <a:ext cx="4376100" cy="3877954"/>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Arial"/>
                <a:ea typeface="Arial"/>
                <a:cs typeface="Arial"/>
                <a:sym typeface="Arial"/>
              </a:rPr>
              <a:t>Task Report</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Arial"/>
                <a:ea typeface="Arial"/>
                <a:cs typeface="Arial"/>
                <a:sym typeface="Arial"/>
              </a:rPr>
              <a:t>on</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Arial"/>
                <a:ea typeface="Arial"/>
                <a:cs typeface="Arial"/>
                <a:sym typeface="Arial"/>
              </a:rPr>
              <a:t>Visualization </a:t>
            </a:r>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Arial"/>
                <a:ea typeface="Arial"/>
                <a:cs typeface="Arial"/>
                <a:sym typeface="Arial"/>
              </a:rPr>
              <a:t>of </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Arial"/>
                <a:ea typeface="Arial"/>
                <a:cs typeface="Arial"/>
                <a:sym typeface="Arial"/>
              </a:rPr>
              <a:t>GDP Break-up </a:t>
            </a:r>
            <a:endParaRPr/>
          </a:p>
          <a:p>
            <a:pPr indent="0" lvl="0" marL="0" marR="0" rtl="0" algn="ctr">
              <a:lnSpc>
                <a:spcPct val="100000"/>
              </a:lnSpc>
              <a:spcBef>
                <a:spcPts val="0"/>
              </a:spcBef>
              <a:spcAft>
                <a:spcPts val="0"/>
              </a:spcAft>
              <a:buNone/>
            </a:pPr>
            <a:r>
              <a:rPr b="1" i="0" lang="en" sz="2000" u="none" cap="none" strike="noStrike">
                <a:solidFill>
                  <a:schemeClr val="dk2"/>
                </a:solidFill>
                <a:latin typeface="Arial"/>
                <a:ea typeface="Arial"/>
                <a:cs typeface="Arial"/>
                <a:sym typeface="Arial"/>
              </a:rPr>
              <a:t>(Agriculture &amp; Industry Sectors)</a:t>
            </a:r>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Arial"/>
                <a:ea typeface="Arial"/>
                <a:cs typeface="Arial"/>
                <a:sym typeface="Arial"/>
              </a:rPr>
              <a:t>(Prepared by: Biswas Kumar)</a:t>
            </a:r>
            <a:endParaRPr b="0"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2"/>
                </a:solidFill>
                <a:latin typeface="Arial"/>
                <a:ea typeface="Arial"/>
                <a:cs typeface="Arial"/>
                <a:sym typeface="Arial"/>
              </a:rPr>
              <a:t>Reference Notebook </a:t>
            </a:r>
            <a:endParaRPr b="0" i="0" sz="20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
          <p:cNvSpPr txBox="1"/>
          <p:nvPr/>
        </p:nvSpPr>
        <p:spPr>
          <a:xfrm>
            <a:off x="89525" y="62775"/>
            <a:ext cx="286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(2/3)</a:t>
            </a:r>
            <a:endParaRPr b="1" i="0" sz="1600" u="none" cap="none" strike="noStrike">
              <a:solidFill>
                <a:schemeClr val="dk2"/>
              </a:solidFill>
              <a:latin typeface="Arial"/>
              <a:ea typeface="Arial"/>
              <a:cs typeface="Arial"/>
              <a:sym typeface="Arial"/>
            </a:endParaRPr>
          </a:p>
        </p:txBody>
      </p:sp>
      <p:sp>
        <p:nvSpPr>
          <p:cNvPr id="121" name="Google Shape;121;p10"/>
          <p:cNvSpPr txBox="1"/>
          <p:nvPr/>
        </p:nvSpPr>
        <p:spPr>
          <a:xfrm>
            <a:off x="136050" y="724650"/>
            <a:ext cx="2933700" cy="346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 </a:t>
            </a:r>
            <a:endParaRPr b="0" i="0" sz="18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Observation 2:</a:t>
            </a:r>
            <a:endParaRPr b="1" i="0" sz="1800" u="none" cap="none" strike="noStrike">
              <a:solidFill>
                <a:schemeClr val="dk2"/>
              </a:solidFill>
              <a:latin typeface="Arial"/>
              <a:ea typeface="Arial"/>
              <a:cs typeface="Arial"/>
              <a:sym typeface="Arial"/>
            </a:endParaRPr>
          </a:p>
          <a:p>
            <a:pPr indent="-323850" lvl="0" marL="457200" marR="0" rtl="0" algn="just">
              <a:lnSpc>
                <a:spcPct val="100000"/>
              </a:lnSpc>
              <a:spcBef>
                <a:spcPts val="0"/>
              </a:spcBef>
              <a:spcAft>
                <a:spcPts val="0"/>
              </a:spcAft>
              <a:buClr>
                <a:schemeClr val="dk2"/>
              </a:buClr>
              <a:buSzPts val="1500"/>
              <a:buFont typeface="Arial"/>
              <a:buChar char="-"/>
            </a:pPr>
            <a:r>
              <a:rPr b="0" i="0" lang="en" sz="1500" u="none" cap="none" strike="noStrike">
                <a:solidFill>
                  <a:schemeClr val="dk2"/>
                </a:solidFill>
                <a:latin typeface="Arial"/>
                <a:ea typeface="Arial"/>
                <a:cs typeface="Arial"/>
                <a:sym typeface="Arial"/>
              </a:rPr>
              <a:t>Mining and Quarrying, Crude Production, and Cement show higher frequencies towards the middle of their respective histograms.</a:t>
            </a:r>
            <a:endParaRPr b="0" i="0" sz="1500" u="none" cap="none" strike="noStrike">
              <a:solidFill>
                <a:schemeClr val="dk2"/>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Conclusion 2:</a:t>
            </a:r>
            <a:endParaRPr b="1" i="0" sz="1500" u="none" cap="none" strike="noStrike">
              <a:solidFill>
                <a:schemeClr val="dk2"/>
              </a:solidFill>
              <a:latin typeface="Arial"/>
              <a:ea typeface="Arial"/>
              <a:cs typeface="Arial"/>
              <a:sym typeface="Arial"/>
            </a:endParaRPr>
          </a:p>
          <a:p>
            <a:pPr indent="-323850" lvl="0" marL="457200" marR="0" rtl="0" algn="just">
              <a:lnSpc>
                <a:spcPct val="100000"/>
              </a:lnSpc>
              <a:spcBef>
                <a:spcPts val="0"/>
              </a:spcBef>
              <a:spcAft>
                <a:spcPts val="0"/>
              </a:spcAft>
              <a:buClr>
                <a:schemeClr val="dk2"/>
              </a:buClr>
              <a:buSzPts val="1500"/>
              <a:buFont typeface="Arial"/>
              <a:buChar char="-"/>
            </a:pPr>
            <a:r>
              <a:rPr b="0" i="0" lang="en" sz="1500" u="none" cap="none" strike="noStrike">
                <a:solidFill>
                  <a:schemeClr val="dk2"/>
                </a:solidFill>
                <a:latin typeface="Arial"/>
                <a:ea typeface="Arial"/>
                <a:cs typeface="Arial"/>
                <a:sym typeface="Arial"/>
              </a:rPr>
              <a:t>These sectors/sub-sectors of industries have more consistent outputs over the years compared to others.</a:t>
            </a:r>
            <a:endParaRPr b="0" i="0" sz="1500" u="none" cap="none" strike="noStrike">
              <a:solidFill>
                <a:schemeClr val="dk2"/>
              </a:solidFill>
              <a:latin typeface="Arial"/>
              <a:ea typeface="Arial"/>
              <a:cs typeface="Arial"/>
              <a:sym typeface="Arial"/>
            </a:endParaRPr>
          </a:p>
        </p:txBody>
      </p:sp>
      <p:pic>
        <p:nvPicPr>
          <p:cNvPr id="122" name="Google Shape;122;p10"/>
          <p:cNvPicPr preferRelativeResize="0"/>
          <p:nvPr/>
        </p:nvPicPr>
        <p:blipFill rotWithShape="1">
          <a:blip r:embed="rId3">
            <a:alphaModFix/>
          </a:blip>
          <a:srcRect b="0" l="0" r="0" t="0"/>
          <a:stretch/>
        </p:blipFill>
        <p:spPr>
          <a:xfrm>
            <a:off x="3623858" y="1108953"/>
            <a:ext cx="5121794" cy="25356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txBox="1"/>
          <p:nvPr/>
        </p:nvSpPr>
        <p:spPr>
          <a:xfrm>
            <a:off x="89525" y="62775"/>
            <a:ext cx="2969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(3/3)</a:t>
            </a:r>
            <a:endParaRPr b="1" i="0" sz="1600" u="none" cap="none" strike="noStrike">
              <a:solidFill>
                <a:schemeClr val="dk2"/>
              </a:solidFill>
              <a:latin typeface="Arial"/>
              <a:ea typeface="Arial"/>
              <a:cs typeface="Arial"/>
              <a:sym typeface="Arial"/>
            </a:endParaRPr>
          </a:p>
        </p:txBody>
      </p:sp>
      <p:sp>
        <p:nvSpPr>
          <p:cNvPr id="129" name="Google Shape;129;p11"/>
          <p:cNvSpPr txBox="1"/>
          <p:nvPr/>
        </p:nvSpPr>
        <p:spPr>
          <a:xfrm>
            <a:off x="187275" y="545275"/>
            <a:ext cx="21222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Boxplots</a:t>
            </a:r>
            <a:endParaRPr b="1" i="0" sz="1800" u="none" cap="none" strike="noStrike">
              <a:solidFill>
                <a:schemeClr val="dk2"/>
              </a:solidFill>
              <a:latin typeface="Arial"/>
              <a:ea typeface="Arial"/>
              <a:cs typeface="Arial"/>
              <a:sym typeface="Arial"/>
            </a:endParaRPr>
          </a:p>
        </p:txBody>
      </p:sp>
      <p:sp>
        <p:nvSpPr>
          <p:cNvPr id="130" name="Google Shape;130;p11"/>
          <p:cNvSpPr txBox="1"/>
          <p:nvPr/>
        </p:nvSpPr>
        <p:spPr>
          <a:xfrm>
            <a:off x="121550" y="901450"/>
            <a:ext cx="3199200" cy="3608100"/>
          </a:xfrm>
          <a:prstGeom prst="rect">
            <a:avLst/>
          </a:prstGeom>
          <a:noFill/>
          <a:ln>
            <a:noFill/>
          </a:ln>
        </p:spPr>
        <p:txBody>
          <a:bodyPr anchorCtr="0" anchor="t" bIns="91425" lIns="91425" spcFirstLastPara="1" rIns="91425" wrap="square" tIns="91425">
            <a:noAutofit/>
          </a:bodyPr>
          <a:lstStyle/>
          <a:p>
            <a:pPr indent="0" lvl="0" marL="17145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The boxplots of indicators signify the distribution of the dataset, including the presence of outliers.</a:t>
            </a:r>
            <a:endParaRPr b="0" i="0" sz="1400" u="none" cap="none" strike="noStrike">
              <a:solidFill>
                <a:schemeClr val="dk2"/>
              </a:solidFill>
              <a:latin typeface="Arial"/>
              <a:ea typeface="Arial"/>
              <a:cs typeface="Arial"/>
              <a:sym typeface="Arial"/>
            </a:endParaRPr>
          </a:p>
          <a:p>
            <a:pPr indent="0" lvl="0" marL="1714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Observations:</a:t>
            </a:r>
            <a:endParaRPr b="1"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Most indicators display good symmetry and have no significant outliers. However, Coal Mining, Paper Products, Chemical Products, Plastics, Electricals, Motor Vehicle Assembly, and Water Supply, exhibit a few outliers.</a:t>
            </a:r>
            <a:endParaRPr b="0" i="0" sz="14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Arial"/>
                <a:ea typeface="Arial"/>
                <a:cs typeface="Arial"/>
                <a:sym typeface="Arial"/>
              </a:rPr>
              <a:t>Conclusions:</a:t>
            </a:r>
            <a:endParaRPr b="1" i="0" sz="1400" u="none" cap="none" strike="noStrike">
              <a:solidFill>
                <a:schemeClr val="dk2"/>
              </a:solidFill>
              <a:latin typeface="Arial"/>
              <a:ea typeface="Arial"/>
              <a:cs typeface="Arial"/>
              <a:sym typeface="Arial"/>
            </a:endParaRPr>
          </a:p>
          <a:p>
            <a:pPr indent="-317500" lvl="0" marL="457200" marR="0" rtl="0" algn="l">
              <a:lnSpc>
                <a:spcPct val="100000"/>
              </a:lnSpc>
              <a:spcBef>
                <a:spcPts val="0"/>
              </a:spcBef>
              <a:spcAft>
                <a:spcPts val="0"/>
              </a:spcAft>
              <a:buClr>
                <a:schemeClr val="dk2"/>
              </a:buClr>
              <a:buSzPts val="1400"/>
              <a:buFont typeface="Arial"/>
              <a:buChar char="-"/>
            </a:pPr>
            <a:r>
              <a:rPr b="0" i="0" lang="en" sz="1400" u="none" cap="none" strike="noStrike">
                <a:solidFill>
                  <a:schemeClr val="dk2"/>
                </a:solidFill>
                <a:latin typeface="Arial"/>
                <a:ea typeface="Arial"/>
                <a:cs typeface="Arial"/>
                <a:sym typeface="Arial"/>
              </a:rPr>
              <a:t>These indicators require further investigation during univariate analysis.</a:t>
            </a:r>
            <a:endParaRPr b="0" i="0" sz="14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131" name="Google Shape;131;p11"/>
          <p:cNvPicPr preferRelativeResize="0"/>
          <p:nvPr/>
        </p:nvPicPr>
        <p:blipFill rotWithShape="1">
          <a:blip r:embed="rId3">
            <a:alphaModFix/>
          </a:blip>
          <a:srcRect b="0" l="0" r="0" t="0"/>
          <a:stretch/>
        </p:blipFill>
        <p:spPr>
          <a:xfrm>
            <a:off x="3184188" y="1063556"/>
            <a:ext cx="5838262" cy="34459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txBox="1"/>
          <p:nvPr/>
        </p:nvSpPr>
        <p:spPr>
          <a:xfrm>
            <a:off x="89525" y="62775"/>
            <a:ext cx="371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(1/6) </a:t>
            </a:r>
            <a:endParaRPr b="1" i="0" sz="1600" u="none" cap="none" strike="noStrike">
              <a:solidFill>
                <a:schemeClr val="dk2"/>
              </a:solidFill>
              <a:latin typeface="Arial"/>
              <a:ea typeface="Arial"/>
              <a:cs typeface="Arial"/>
              <a:sym typeface="Arial"/>
            </a:endParaRPr>
          </a:p>
        </p:txBody>
      </p:sp>
      <p:pic>
        <p:nvPicPr>
          <p:cNvPr id="138" name="Google Shape;138;p12"/>
          <p:cNvPicPr preferRelativeResize="0"/>
          <p:nvPr/>
        </p:nvPicPr>
        <p:blipFill rotWithShape="1">
          <a:blip r:embed="rId3">
            <a:alphaModFix/>
          </a:blip>
          <a:srcRect b="0" l="0" r="0" t="0"/>
          <a:stretch/>
        </p:blipFill>
        <p:spPr>
          <a:xfrm>
            <a:off x="2903442" y="1372913"/>
            <a:ext cx="3144657" cy="1875500"/>
          </a:xfrm>
          <a:prstGeom prst="rect">
            <a:avLst/>
          </a:prstGeom>
          <a:noFill/>
          <a:ln>
            <a:noFill/>
          </a:ln>
        </p:spPr>
      </p:pic>
      <p:pic>
        <p:nvPicPr>
          <p:cNvPr id="139" name="Google Shape;139;p12"/>
          <p:cNvPicPr preferRelativeResize="0"/>
          <p:nvPr/>
        </p:nvPicPr>
        <p:blipFill rotWithShape="1">
          <a:blip r:embed="rId4">
            <a:alphaModFix/>
          </a:blip>
          <a:srcRect b="-6473" l="5816" r="-25247" t="-12958"/>
          <a:stretch/>
        </p:blipFill>
        <p:spPr>
          <a:xfrm>
            <a:off x="6132375" y="1212788"/>
            <a:ext cx="3667776" cy="2195725"/>
          </a:xfrm>
          <a:prstGeom prst="rect">
            <a:avLst/>
          </a:prstGeom>
          <a:noFill/>
          <a:ln>
            <a:noFill/>
          </a:ln>
        </p:spPr>
      </p:pic>
      <p:pic>
        <p:nvPicPr>
          <p:cNvPr id="140" name="Google Shape;140;p12"/>
          <p:cNvPicPr preferRelativeResize="0"/>
          <p:nvPr/>
        </p:nvPicPr>
        <p:blipFill rotWithShape="1">
          <a:blip r:embed="rId5">
            <a:alphaModFix/>
          </a:blip>
          <a:srcRect b="0" l="0" r="0" t="0"/>
          <a:stretch/>
        </p:blipFill>
        <p:spPr>
          <a:xfrm>
            <a:off x="3095913" y="3248389"/>
            <a:ext cx="2952176" cy="1831587"/>
          </a:xfrm>
          <a:prstGeom prst="rect">
            <a:avLst/>
          </a:prstGeom>
          <a:noFill/>
          <a:ln>
            <a:noFill/>
          </a:ln>
        </p:spPr>
      </p:pic>
      <p:pic>
        <p:nvPicPr>
          <p:cNvPr id="141" name="Google Shape;141;p12"/>
          <p:cNvPicPr preferRelativeResize="0"/>
          <p:nvPr/>
        </p:nvPicPr>
        <p:blipFill rotWithShape="1">
          <a:blip r:embed="rId6">
            <a:alphaModFix/>
          </a:blip>
          <a:srcRect b="0" l="0" r="0" t="0"/>
          <a:stretch/>
        </p:blipFill>
        <p:spPr>
          <a:xfrm>
            <a:off x="246400" y="3163788"/>
            <a:ext cx="3050276" cy="1916194"/>
          </a:xfrm>
          <a:prstGeom prst="rect">
            <a:avLst/>
          </a:prstGeom>
          <a:noFill/>
          <a:ln>
            <a:noFill/>
          </a:ln>
        </p:spPr>
      </p:pic>
      <p:pic>
        <p:nvPicPr>
          <p:cNvPr id="142" name="Google Shape;142;p12"/>
          <p:cNvPicPr preferRelativeResize="0"/>
          <p:nvPr/>
        </p:nvPicPr>
        <p:blipFill rotWithShape="1">
          <a:blip r:embed="rId7">
            <a:alphaModFix/>
          </a:blip>
          <a:srcRect b="0" l="0" r="0" t="0"/>
          <a:stretch/>
        </p:blipFill>
        <p:spPr>
          <a:xfrm>
            <a:off x="6014118" y="3226450"/>
            <a:ext cx="3050283" cy="1875475"/>
          </a:xfrm>
          <a:prstGeom prst="rect">
            <a:avLst/>
          </a:prstGeom>
          <a:noFill/>
          <a:ln>
            <a:noFill/>
          </a:ln>
        </p:spPr>
      </p:pic>
      <p:sp>
        <p:nvSpPr>
          <p:cNvPr id="143" name="Google Shape;143;p12"/>
          <p:cNvSpPr txBox="1"/>
          <p:nvPr/>
        </p:nvSpPr>
        <p:spPr>
          <a:xfrm>
            <a:off x="121550" y="686225"/>
            <a:ext cx="8754600" cy="68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Indicators such as Agriculture, Crop Production, Forestry, Livestock, and Fishing show an upward trend since 1981.</a:t>
            </a:r>
            <a:endParaRPr b="0" i="0" sz="1500" u="none" cap="none" strike="noStrike">
              <a:solidFill>
                <a:schemeClr val="dk2"/>
              </a:solidFill>
              <a:latin typeface="Arial"/>
              <a:ea typeface="Arial"/>
              <a:cs typeface="Arial"/>
              <a:sym typeface="Arial"/>
            </a:endParaRPr>
          </a:p>
        </p:txBody>
      </p:sp>
      <p:sp>
        <p:nvSpPr>
          <p:cNvPr id="144" name="Google Shape;144;p12"/>
          <p:cNvSpPr txBox="1"/>
          <p:nvPr/>
        </p:nvSpPr>
        <p:spPr>
          <a:xfrm>
            <a:off x="246400" y="1285525"/>
            <a:ext cx="26571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500" u="none" cap="none" strike="noStrike">
                <a:solidFill>
                  <a:schemeClr val="dk2"/>
                </a:solidFill>
                <a:latin typeface="Arial"/>
                <a:ea typeface="Arial"/>
                <a:cs typeface="Arial"/>
                <a:sym typeface="Arial"/>
              </a:rPr>
              <a:t>It was noted that the period from 1980 to 2000 shows a steady increase, followed by a significant upward trend starting from the year 2000 onwards.</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txBox="1"/>
          <p:nvPr/>
        </p:nvSpPr>
        <p:spPr>
          <a:xfrm>
            <a:off x="89525" y="62775"/>
            <a:ext cx="379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(2/6) </a:t>
            </a:r>
            <a:endParaRPr b="1" i="0" sz="1600" u="none" cap="none" strike="noStrike">
              <a:solidFill>
                <a:schemeClr val="dk2"/>
              </a:solidFill>
              <a:latin typeface="Arial"/>
              <a:ea typeface="Arial"/>
              <a:cs typeface="Arial"/>
              <a:sym typeface="Arial"/>
            </a:endParaRPr>
          </a:p>
        </p:txBody>
      </p:sp>
      <p:pic>
        <p:nvPicPr>
          <p:cNvPr id="151" name="Google Shape;151;p13"/>
          <p:cNvPicPr preferRelativeResize="0"/>
          <p:nvPr/>
        </p:nvPicPr>
        <p:blipFill rotWithShape="1">
          <a:blip r:embed="rId3">
            <a:alphaModFix/>
          </a:blip>
          <a:srcRect b="0" l="0" r="0" t="0"/>
          <a:stretch/>
        </p:blipFill>
        <p:spPr>
          <a:xfrm>
            <a:off x="2945800" y="1432250"/>
            <a:ext cx="2953985" cy="1794450"/>
          </a:xfrm>
          <a:prstGeom prst="rect">
            <a:avLst/>
          </a:prstGeom>
          <a:noFill/>
          <a:ln>
            <a:noFill/>
          </a:ln>
        </p:spPr>
      </p:pic>
      <p:pic>
        <p:nvPicPr>
          <p:cNvPr id="152" name="Google Shape;152;p13"/>
          <p:cNvPicPr preferRelativeResize="0"/>
          <p:nvPr/>
        </p:nvPicPr>
        <p:blipFill rotWithShape="1">
          <a:blip r:embed="rId4">
            <a:alphaModFix/>
          </a:blip>
          <a:srcRect b="0" l="0" r="0" t="0"/>
          <a:stretch/>
        </p:blipFill>
        <p:spPr>
          <a:xfrm>
            <a:off x="6012675" y="1380994"/>
            <a:ext cx="2953974" cy="1830580"/>
          </a:xfrm>
          <a:prstGeom prst="rect">
            <a:avLst/>
          </a:prstGeom>
          <a:noFill/>
          <a:ln>
            <a:noFill/>
          </a:ln>
        </p:spPr>
      </p:pic>
      <p:pic>
        <p:nvPicPr>
          <p:cNvPr id="153" name="Google Shape;153;p13"/>
          <p:cNvPicPr preferRelativeResize="0"/>
          <p:nvPr/>
        </p:nvPicPr>
        <p:blipFill rotWithShape="1">
          <a:blip r:embed="rId5">
            <a:alphaModFix/>
          </a:blip>
          <a:srcRect b="0" l="0" r="0" t="0"/>
          <a:stretch/>
        </p:blipFill>
        <p:spPr>
          <a:xfrm>
            <a:off x="89524" y="3234088"/>
            <a:ext cx="2873124" cy="1794463"/>
          </a:xfrm>
          <a:prstGeom prst="rect">
            <a:avLst/>
          </a:prstGeom>
          <a:noFill/>
          <a:ln>
            <a:noFill/>
          </a:ln>
        </p:spPr>
      </p:pic>
      <p:pic>
        <p:nvPicPr>
          <p:cNvPr id="154" name="Google Shape;154;p13"/>
          <p:cNvPicPr preferRelativeResize="0"/>
          <p:nvPr/>
        </p:nvPicPr>
        <p:blipFill rotWithShape="1">
          <a:blip r:embed="rId6">
            <a:alphaModFix/>
          </a:blip>
          <a:srcRect b="0" l="0" r="0" t="0"/>
          <a:stretch/>
        </p:blipFill>
        <p:spPr>
          <a:xfrm>
            <a:off x="3116064" y="3234100"/>
            <a:ext cx="2783712" cy="1794449"/>
          </a:xfrm>
          <a:prstGeom prst="rect">
            <a:avLst/>
          </a:prstGeom>
          <a:noFill/>
          <a:ln>
            <a:noFill/>
          </a:ln>
        </p:spPr>
      </p:pic>
      <p:pic>
        <p:nvPicPr>
          <p:cNvPr id="155" name="Google Shape;155;p13"/>
          <p:cNvPicPr preferRelativeResize="0"/>
          <p:nvPr/>
        </p:nvPicPr>
        <p:blipFill rotWithShape="1">
          <a:blip r:embed="rId7">
            <a:alphaModFix/>
          </a:blip>
          <a:srcRect b="0" l="0" r="0" t="0"/>
          <a:stretch/>
        </p:blipFill>
        <p:spPr>
          <a:xfrm>
            <a:off x="6029874" y="3155075"/>
            <a:ext cx="2873125" cy="1873474"/>
          </a:xfrm>
          <a:prstGeom prst="rect">
            <a:avLst/>
          </a:prstGeom>
          <a:noFill/>
          <a:ln>
            <a:noFill/>
          </a:ln>
        </p:spPr>
      </p:pic>
      <p:sp>
        <p:nvSpPr>
          <p:cNvPr id="156" name="Google Shape;156;p13"/>
          <p:cNvSpPr txBox="1"/>
          <p:nvPr/>
        </p:nvSpPr>
        <p:spPr>
          <a:xfrm>
            <a:off x="-60275" y="438000"/>
            <a:ext cx="8844900" cy="681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Industry </a:t>
            </a:r>
            <a:r>
              <a:rPr b="0" i="0" lang="en" sz="1200" u="none" cap="none" strike="noStrike">
                <a:solidFill>
                  <a:schemeClr val="dk2"/>
                </a:solidFill>
                <a:latin typeface="Arial"/>
                <a:ea typeface="Arial"/>
                <a:cs typeface="Arial"/>
                <a:sym typeface="Arial"/>
              </a:rPr>
              <a:t>peaked near 2015 after a rapid increase starting in 1985.</a:t>
            </a:r>
            <a:endParaRPr b="0"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Mining and Quarrying </a:t>
            </a:r>
            <a:r>
              <a:rPr b="0" i="0" lang="en" sz="1200" u="none" cap="none" strike="noStrike">
                <a:solidFill>
                  <a:schemeClr val="dk2"/>
                </a:solidFill>
                <a:latin typeface="Arial"/>
                <a:ea typeface="Arial"/>
                <a:cs typeface="Arial"/>
                <a:sym typeface="Arial"/>
              </a:rPr>
              <a:t>followed a bell curve trend during the years under investigation, peaking in 2005 and almost retracing back to 1984 levels. This trend was similar for</a:t>
            </a:r>
            <a:r>
              <a:rPr b="1" i="0" lang="en" sz="1200" u="none" cap="none" strike="noStrike">
                <a:solidFill>
                  <a:schemeClr val="dk2"/>
                </a:solidFill>
                <a:latin typeface="Arial"/>
                <a:ea typeface="Arial"/>
                <a:cs typeface="Arial"/>
                <a:sym typeface="Arial"/>
              </a:rPr>
              <a:t> Crude Petroleum and Natural Gas.</a:t>
            </a:r>
            <a:endParaRPr b="1"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Coal mining </a:t>
            </a:r>
            <a:r>
              <a:rPr b="0" i="0" lang="en" sz="1200" u="none" cap="none" strike="noStrike">
                <a:solidFill>
                  <a:schemeClr val="dk2"/>
                </a:solidFill>
                <a:latin typeface="Arial"/>
                <a:ea typeface="Arial"/>
                <a:cs typeface="Arial"/>
                <a:sym typeface="Arial"/>
              </a:rPr>
              <a:t>spiked between 1985 and 1991, then fell abruptly from 1992 to 1995. After reaching its lowest value in 2002, it slowly started to recover, justifying the retention of the outliers observed in the boxplot.</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p:txBody>
      </p:sp>
      <p:sp>
        <p:nvSpPr>
          <p:cNvPr id="157" name="Google Shape;157;p13"/>
          <p:cNvSpPr txBox="1"/>
          <p:nvPr/>
        </p:nvSpPr>
        <p:spPr>
          <a:xfrm>
            <a:off x="175788" y="1800288"/>
            <a:ext cx="2657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158" name="Google Shape;158;p13"/>
          <p:cNvSpPr txBox="1"/>
          <p:nvPr/>
        </p:nvSpPr>
        <p:spPr>
          <a:xfrm>
            <a:off x="-60275" y="1457200"/>
            <a:ext cx="2783700" cy="13482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Metal Ores </a:t>
            </a:r>
            <a:r>
              <a:rPr b="0" i="0" lang="en" sz="1200" u="none" cap="none" strike="noStrike">
                <a:solidFill>
                  <a:schemeClr val="dk2"/>
                </a:solidFill>
                <a:latin typeface="Arial"/>
                <a:ea typeface="Arial"/>
                <a:cs typeface="Arial"/>
                <a:sym typeface="Arial"/>
              </a:rPr>
              <a:t>displayed a very different trend compared to its peer industry indicators, resembling an inverse bell curve. After an initial decline and reaching its lowest value in 1985, it experienced a breakout around 2005 and continued to trend upward into 2022.</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4"/>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14"/>
          <p:cNvPicPr preferRelativeResize="0"/>
          <p:nvPr/>
        </p:nvPicPr>
        <p:blipFill rotWithShape="1">
          <a:blip r:embed="rId3">
            <a:alphaModFix/>
          </a:blip>
          <a:srcRect b="0" l="0" r="0" t="0"/>
          <a:stretch/>
        </p:blipFill>
        <p:spPr>
          <a:xfrm>
            <a:off x="3328087" y="1508650"/>
            <a:ext cx="2778187" cy="1859525"/>
          </a:xfrm>
          <a:prstGeom prst="rect">
            <a:avLst/>
          </a:prstGeom>
          <a:noFill/>
          <a:ln>
            <a:noFill/>
          </a:ln>
        </p:spPr>
      </p:pic>
      <p:pic>
        <p:nvPicPr>
          <p:cNvPr id="165" name="Google Shape;165;p14"/>
          <p:cNvPicPr preferRelativeResize="0"/>
          <p:nvPr/>
        </p:nvPicPr>
        <p:blipFill rotWithShape="1">
          <a:blip r:embed="rId4">
            <a:alphaModFix/>
          </a:blip>
          <a:srcRect b="0" l="0" r="0" t="0"/>
          <a:stretch/>
        </p:blipFill>
        <p:spPr>
          <a:xfrm>
            <a:off x="6193675" y="1553325"/>
            <a:ext cx="2857774" cy="1770187"/>
          </a:xfrm>
          <a:prstGeom prst="rect">
            <a:avLst/>
          </a:prstGeom>
          <a:noFill/>
          <a:ln>
            <a:noFill/>
          </a:ln>
        </p:spPr>
      </p:pic>
      <p:pic>
        <p:nvPicPr>
          <p:cNvPr id="166" name="Google Shape;166;p14"/>
          <p:cNvPicPr preferRelativeResize="0"/>
          <p:nvPr/>
        </p:nvPicPr>
        <p:blipFill rotWithShape="1">
          <a:blip r:embed="rId5">
            <a:alphaModFix/>
          </a:blip>
          <a:srcRect b="0" l="0" r="0" t="0"/>
          <a:stretch/>
        </p:blipFill>
        <p:spPr>
          <a:xfrm>
            <a:off x="350150" y="3323500"/>
            <a:ext cx="2857775" cy="1803002"/>
          </a:xfrm>
          <a:prstGeom prst="rect">
            <a:avLst/>
          </a:prstGeom>
          <a:noFill/>
          <a:ln>
            <a:noFill/>
          </a:ln>
        </p:spPr>
      </p:pic>
      <p:pic>
        <p:nvPicPr>
          <p:cNvPr id="167" name="Google Shape;167;p14"/>
          <p:cNvPicPr preferRelativeResize="0"/>
          <p:nvPr/>
        </p:nvPicPr>
        <p:blipFill rotWithShape="1">
          <a:blip r:embed="rId6">
            <a:alphaModFix/>
          </a:blip>
          <a:srcRect b="0" l="0" r="0" t="0"/>
          <a:stretch/>
        </p:blipFill>
        <p:spPr>
          <a:xfrm>
            <a:off x="3394200" y="3291975"/>
            <a:ext cx="2712075" cy="1822825"/>
          </a:xfrm>
          <a:prstGeom prst="rect">
            <a:avLst/>
          </a:prstGeom>
          <a:noFill/>
          <a:ln>
            <a:noFill/>
          </a:ln>
        </p:spPr>
      </p:pic>
      <p:pic>
        <p:nvPicPr>
          <p:cNvPr id="168" name="Google Shape;168;p14"/>
          <p:cNvPicPr preferRelativeResize="0"/>
          <p:nvPr/>
        </p:nvPicPr>
        <p:blipFill rotWithShape="1">
          <a:blip r:embed="rId7">
            <a:alphaModFix/>
          </a:blip>
          <a:srcRect b="0" l="0" r="0" t="0"/>
          <a:stretch/>
        </p:blipFill>
        <p:spPr>
          <a:xfrm>
            <a:off x="6269875" y="3319600"/>
            <a:ext cx="2857775" cy="1810802"/>
          </a:xfrm>
          <a:prstGeom prst="rect">
            <a:avLst/>
          </a:prstGeom>
          <a:noFill/>
          <a:ln>
            <a:noFill/>
          </a:ln>
        </p:spPr>
      </p:pic>
      <p:sp>
        <p:nvSpPr>
          <p:cNvPr id="169" name="Google Shape;169;p14"/>
          <p:cNvSpPr txBox="1"/>
          <p:nvPr/>
        </p:nvSpPr>
        <p:spPr>
          <a:xfrm>
            <a:off x="-49675" y="482350"/>
            <a:ext cx="9144000" cy="6423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Quarrying and other Minerals </a:t>
            </a:r>
            <a:r>
              <a:rPr b="0" i="0" lang="en" sz="1100" u="none" cap="none" strike="noStrike">
                <a:solidFill>
                  <a:schemeClr val="dk2"/>
                </a:solidFill>
                <a:latin typeface="Arial"/>
                <a:ea typeface="Arial"/>
                <a:cs typeface="Arial"/>
                <a:sym typeface="Arial"/>
              </a:rPr>
              <a:t>registered an uptrend since their lowest values in 1985, continuing to rise until the reported year, 2022.</a:t>
            </a:r>
            <a:endParaRPr b="0" i="0" sz="1100" u="none" cap="none" strike="noStrike">
              <a:solidFill>
                <a:schemeClr val="dk2"/>
              </a:solidFill>
              <a:latin typeface="Arial"/>
              <a:ea typeface="Arial"/>
              <a:cs typeface="Arial"/>
              <a:sym typeface="Arial"/>
            </a:endParaRPr>
          </a:p>
          <a:p>
            <a:pPr indent="-298450" lvl="0" marL="457200" marR="0" rtl="0" algn="l">
              <a:lnSpc>
                <a:spcPct val="100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Manufacturing i</a:t>
            </a:r>
            <a:r>
              <a:rPr b="0" i="0" lang="en" sz="1100" u="none" cap="none" strike="noStrike">
                <a:solidFill>
                  <a:schemeClr val="dk2"/>
                </a:solidFill>
                <a:latin typeface="Arial"/>
                <a:ea typeface="Arial"/>
                <a:cs typeface="Arial"/>
                <a:sym typeface="Arial"/>
              </a:rPr>
              <a:t>nitially declined from 1981, reaching its lowest value in 1995 in terms of GDP contribution. However, it began an uptrend around the year 2000 and was still strong in 2022.</a:t>
            </a:r>
            <a:endParaRPr b="0" i="0" sz="1100" u="none" cap="none" strike="noStrike">
              <a:solidFill>
                <a:schemeClr val="dk2"/>
              </a:solidFill>
              <a:latin typeface="Arial"/>
              <a:ea typeface="Arial"/>
              <a:cs typeface="Arial"/>
              <a:sym typeface="Arial"/>
            </a:endParaRPr>
          </a:p>
          <a:p>
            <a:pPr indent="-228600" lvl="0" marL="457200" marR="0" rtl="0" algn="l">
              <a:lnSpc>
                <a:spcPct val="100000"/>
              </a:lnSpc>
              <a:spcBef>
                <a:spcPts val="0"/>
              </a:spcBef>
              <a:spcAft>
                <a:spcPts val="0"/>
              </a:spcAft>
              <a:buClr>
                <a:schemeClr val="dk2"/>
              </a:buClr>
              <a:buSzPts val="1100"/>
              <a:buFont typeface="Arial"/>
              <a:buNone/>
            </a:pPr>
            <a:r>
              <a:t/>
            </a:r>
            <a:endParaRPr b="1" i="0" sz="11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p:txBody>
      </p:sp>
      <p:sp>
        <p:nvSpPr>
          <p:cNvPr id="170" name="Google Shape;170;p14"/>
          <p:cNvSpPr txBox="1"/>
          <p:nvPr/>
        </p:nvSpPr>
        <p:spPr>
          <a:xfrm>
            <a:off x="-107100" y="1124650"/>
            <a:ext cx="3501300" cy="1921500"/>
          </a:xfrm>
          <a:prstGeom prst="rect">
            <a:avLst/>
          </a:prstGeom>
          <a:noFill/>
          <a:ln>
            <a:noFill/>
          </a:ln>
        </p:spPr>
        <p:txBody>
          <a:bodyPr anchorCtr="0" anchor="t" bIns="91425" lIns="91425" spcFirstLastPara="1" rIns="91425" wrap="square" tIns="91425">
            <a:noAutofit/>
          </a:bodyPr>
          <a:lstStyle/>
          <a:p>
            <a:pPr indent="0" lvl="0" marL="457200" marR="0" rtl="0" algn="just">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After an initial period of constant output, </a:t>
            </a:r>
            <a:r>
              <a:rPr b="1" i="0" lang="en" sz="1100" u="none" cap="none" strike="noStrike">
                <a:solidFill>
                  <a:schemeClr val="dk2"/>
                </a:solidFill>
                <a:latin typeface="Arial"/>
                <a:ea typeface="Arial"/>
                <a:cs typeface="Arial"/>
                <a:sym typeface="Arial"/>
              </a:rPr>
              <a:t>Oil Refining </a:t>
            </a:r>
            <a:r>
              <a:rPr b="0" i="0" lang="en" sz="1100" u="none" cap="none" strike="noStrike">
                <a:solidFill>
                  <a:schemeClr val="dk2"/>
                </a:solidFill>
                <a:latin typeface="Arial"/>
                <a:ea typeface="Arial"/>
                <a:cs typeface="Arial"/>
                <a:sym typeface="Arial"/>
              </a:rPr>
              <a:t>saw a breakout in the year 2000, peaking around 2014. It then fell sharply, accounting for the lowest value addition in 2022.</a:t>
            </a:r>
            <a:endParaRPr b="0" i="0" sz="1100" u="none" cap="none" strike="noStrike">
              <a:solidFill>
                <a:schemeClr val="dk2"/>
              </a:solidFill>
              <a:latin typeface="Arial"/>
              <a:ea typeface="Arial"/>
              <a:cs typeface="Arial"/>
              <a:sym typeface="Arial"/>
            </a:endParaRPr>
          </a:p>
          <a:p>
            <a:pPr indent="-298450" lvl="0" marL="457200" marR="0" rtl="0" algn="just">
              <a:lnSpc>
                <a:spcPct val="100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Cement </a:t>
            </a:r>
            <a:r>
              <a:rPr b="0" i="0" lang="en" sz="1100" u="none" cap="none" strike="noStrike">
                <a:solidFill>
                  <a:schemeClr val="dk2"/>
                </a:solidFill>
                <a:latin typeface="Arial"/>
                <a:ea typeface="Arial"/>
                <a:cs typeface="Arial"/>
                <a:sym typeface="Arial"/>
              </a:rPr>
              <a:t>experienced initial fluctuations and began its uptrend from 2000 onwards, continuing to be strong in 2022.</a:t>
            </a:r>
            <a:endParaRPr b="0" i="0" sz="1100" u="none" cap="none" strike="noStrike">
              <a:solidFill>
                <a:schemeClr val="dk2"/>
              </a:solidFill>
              <a:latin typeface="Arial"/>
              <a:ea typeface="Arial"/>
              <a:cs typeface="Arial"/>
              <a:sym typeface="Arial"/>
            </a:endParaRPr>
          </a:p>
          <a:p>
            <a:pPr indent="-298450" lvl="0" marL="457200" marR="0" rtl="0" algn="just">
              <a:lnSpc>
                <a:spcPct val="100000"/>
              </a:lnSpc>
              <a:spcBef>
                <a:spcPts val="0"/>
              </a:spcBef>
              <a:spcAft>
                <a:spcPts val="0"/>
              </a:spcAft>
              <a:buClr>
                <a:schemeClr val="dk2"/>
              </a:buClr>
              <a:buSzPts val="1100"/>
              <a:buFont typeface="Arial"/>
              <a:buChar char="-"/>
            </a:pPr>
            <a:r>
              <a:rPr b="1" i="0" lang="en" sz="1100" u="none" cap="none" strike="noStrike">
                <a:solidFill>
                  <a:schemeClr val="dk2"/>
                </a:solidFill>
                <a:latin typeface="Arial"/>
                <a:ea typeface="Arial"/>
                <a:cs typeface="Arial"/>
                <a:sym typeface="Arial"/>
              </a:rPr>
              <a:t>Food, Beverage, and Tobacco</a:t>
            </a:r>
            <a:r>
              <a:rPr b="0" i="0" lang="en" sz="1100" u="none" cap="none" strike="noStrike">
                <a:solidFill>
                  <a:schemeClr val="dk2"/>
                </a:solidFill>
                <a:latin typeface="Arial"/>
                <a:ea typeface="Arial"/>
                <a:cs typeface="Arial"/>
                <a:sym typeface="Arial"/>
              </a:rPr>
              <a:t> showed significant fluctuations, with the lowest value registered in 1995 and the highest in 2022, marginally above the 1981 level.</a:t>
            </a:r>
            <a:endParaRPr b="0" i="0" sz="1100" u="none" cap="none" strike="noStrike">
              <a:solidFill>
                <a:schemeClr val="dk2"/>
              </a:solidFill>
              <a:latin typeface="Arial"/>
              <a:ea typeface="Arial"/>
              <a:cs typeface="Arial"/>
              <a:sym typeface="Arial"/>
            </a:endParaRPr>
          </a:p>
          <a:p>
            <a:pPr indent="-228600" lvl="0" marL="457200" marR="0" rtl="0" algn="just">
              <a:lnSpc>
                <a:spcPct val="100000"/>
              </a:lnSpc>
              <a:spcBef>
                <a:spcPts val="0"/>
              </a:spcBef>
              <a:spcAft>
                <a:spcPts val="0"/>
              </a:spcAft>
              <a:buClr>
                <a:schemeClr val="dk2"/>
              </a:buClr>
              <a:buSzPts val="1100"/>
              <a:buFont typeface="Arial"/>
              <a:buNone/>
            </a:pPr>
            <a:r>
              <a:t/>
            </a:r>
            <a:endParaRPr b="0" i="0" sz="1100" u="none" cap="none" strike="noStrike">
              <a:solidFill>
                <a:schemeClr val="dk2"/>
              </a:solidFill>
              <a:latin typeface="Arial"/>
              <a:ea typeface="Arial"/>
              <a:cs typeface="Arial"/>
              <a:sym typeface="Arial"/>
            </a:endParaRPr>
          </a:p>
        </p:txBody>
      </p:sp>
      <p:sp>
        <p:nvSpPr>
          <p:cNvPr id="171" name="Google Shape;171;p14"/>
          <p:cNvSpPr txBox="1"/>
          <p:nvPr/>
        </p:nvSpPr>
        <p:spPr>
          <a:xfrm>
            <a:off x="89525" y="62775"/>
            <a:ext cx="379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(3/6) </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 name="Google Shape;177;p15"/>
          <p:cNvPicPr preferRelativeResize="0"/>
          <p:nvPr/>
        </p:nvPicPr>
        <p:blipFill rotWithShape="1">
          <a:blip r:embed="rId3">
            <a:alphaModFix/>
          </a:blip>
          <a:srcRect b="0" l="0" r="0" t="0"/>
          <a:stretch/>
        </p:blipFill>
        <p:spPr>
          <a:xfrm>
            <a:off x="3161600" y="1454050"/>
            <a:ext cx="2968151" cy="1851650"/>
          </a:xfrm>
          <a:prstGeom prst="rect">
            <a:avLst/>
          </a:prstGeom>
          <a:noFill/>
          <a:ln>
            <a:noFill/>
          </a:ln>
        </p:spPr>
      </p:pic>
      <p:pic>
        <p:nvPicPr>
          <p:cNvPr id="178" name="Google Shape;178;p15"/>
          <p:cNvPicPr preferRelativeResize="0"/>
          <p:nvPr/>
        </p:nvPicPr>
        <p:blipFill rotWithShape="1">
          <a:blip r:embed="rId4">
            <a:alphaModFix/>
          </a:blip>
          <a:srcRect b="0" l="0" r="0" t="0"/>
          <a:stretch/>
        </p:blipFill>
        <p:spPr>
          <a:xfrm>
            <a:off x="6205950" y="1473738"/>
            <a:ext cx="2856800" cy="1812272"/>
          </a:xfrm>
          <a:prstGeom prst="rect">
            <a:avLst/>
          </a:prstGeom>
          <a:noFill/>
          <a:ln>
            <a:noFill/>
          </a:ln>
        </p:spPr>
      </p:pic>
      <p:pic>
        <p:nvPicPr>
          <p:cNvPr id="179" name="Google Shape;179;p15"/>
          <p:cNvPicPr preferRelativeResize="0"/>
          <p:nvPr/>
        </p:nvPicPr>
        <p:blipFill rotWithShape="1">
          <a:blip r:embed="rId5">
            <a:alphaModFix/>
          </a:blip>
          <a:srcRect b="0" l="0" r="0" t="0"/>
          <a:stretch/>
        </p:blipFill>
        <p:spPr>
          <a:xfrm>
            <a:off x="121550" y="3286000"/>
            <a:ext cx="2856801" cy="1827684"/>
          </a:xfrm>
          <a:prstGeom prst="rect">
            <a:avLst/>
          </a:prstGeom>
          <a:noFill/>
          <a:ln>
            <a:noFill/>
          </a:ln>
        </p:spPr>
      </p:pic>
      <p:pic>
        <p:nvPicPr>
          <p:cNvPr id="180" name="Google Shape;180;p15"/>
          <p:cNvPicPr preferRelativeResize="0"/>
          <p:nvPr/>
        </p:nvPicPr>
        <p:blipFill rotWithShape="1">
          <a:blip r:embed="rId6">
            <a:alphaModFix/>
          </a:blip>
          <a:srcRect b="0" l="0" r="0" t="0"/>
          <a:stretch/>
        </p:blipFill>
        <p:spPr>
          <a:xfrm>
            <a:off x="3272950" y="3288275"/>
            <a:ext cx="2856801" cy="1823134"/>
          </a:xfrm>
          <a:prstGeom prst="rect">
            <a:avLst/>
          </a:prstGeom>
          <a:noFill/>
          <a:ln>
            <a:noFill/>
          </a:ln>
        </p:spPr>
      </p:pic>
      <p:pic>
        <p:nvPicPr>
          <p:cNvPr id="181" name="Google Shape;181;p15"/>
          <p:cNvPicPr preferRelativeResize="0"/>
          <p:nvPr/>
        </p:nvPicPr>
        <p:blipFill rotWithShape="1">
          <a:blip r:embed="rId7">
            <a:alphaModFix/>
          </a:blip>
          <a:srcRect b="0" l="0" r="0" t="0"/>
          <a:stretch/>
        </p:blipFill>
        <p:spPr>
          <a:xfrm>
            <a:off x="6200625" y="3287338"/>
            <a:ext cx="2856799" cy="1824990"/>
          </a:xfrm>
          <a:prstGeom prst="rect">
            <a:avLst/>
          </a:prstGeom>
          <a:noFill/>
          <a:ln>
            <a:noFill/>
          </a:ln>
        </p:spPr>
      </p:pic>
      <p:sp>
        <p:nvSpPr>
          <p:cNvPr id="182" name="Google Shape;182;p15"/>
          <p:cNvSpPr txBox="1"/>
          <p:nvPr/>
        </p:nvSpPr>
        <p:spPr>
          <a:xfrm>
            <a:off x="181950" y="590250"/>
            <a:ext cx="8780100" cy="426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There was a steep fall in T</a:t>
            </a:r>
            <a:r>
              <a:rPr b="1" i="0" lang="en" sz="1200" u="none" cap="none" strike="noStrike">
                <a:solidFill>
                  <a:schemeClr val="dk2"/>
                </a:solidFill>
                <a:latin typeface="Arial"/>
                <a:ea typeface="Arial"/>
                <a:cs typeface="Arial"/>
                <a:sym typeface="Arial"/>
              </a:rPr>
              <a:t>extile, Apparel, and Footwear </a:t>
            </a:r>
            <a:r>
              <a:rPr b="0" i="0" lang="en" sz="1200" u="none" cap="none" strike="noStrike">
                <a:solidFill>
                  <a:schemeClr val="dk2"/>
                </a:solidFill>
                <a:latin typeface="Arial"/>
                <a:ea typeface="Arial"/>
                <a:cs typeface="Arial"/>
                <a:sym typeface="Arial"/>
              </a:rPr>
              <a:t>from 1981 to 1985. After some fluctuations and a long period of consolidation, it broke out in 2010, but has been in a downtrend again since 2018.</a:t>
            </a:r>
            <a:endParaRPr b="0"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Wood and Wood Products, Pulp Paper and Paper Products, Chemical Products</a:t>
            </a:r>
            <a:r>
              <a:rPr b="0" i="0" lang="en" sz="1200" u="none" cap="none" strike="noStrike">
                <a:solidFill>
                  <a:schemeClr val="dk2"/>
                </a:solidFill>
                <a:latin typeface="Arial"/>
                <a:ea typeface="Arial"/>
                <a:cs typeface="Arial"/>
                <a:sym typeface="Arial"/>
              </a:rPr>
              <a:t>, and </a:t>
            </a:r>
            <a:r>
              <a:rPr b="1" i="0" lang="en" sz="1200" u="none" cap="none" strike="noStrike">
                <a:solidFill>
                  <a:schemeClr val="dk2"/>
                </a:solidFill>
                <a:latin typeface="Arial"/>
                <a:ea typeface="Arial"/>
                <a:cs typeface="Arial"/>
                <a:sym typeface="Arial"/>
              </a:rPr>
              <a:t>Non-Metallic Products</a:t>
            </a:r>
            <a:r>
              <a:rPr b="0" i="0" lang="en" sz="1200" u="none" cap="none" strike="noStrike">
                <a:solidFill>
                  <a:schemeClr val="dk2"/>
                </a:solidFill>
                <a:latin typeface="Arial"/>
                <a:ea typeface="Arial"/>
                <a:cs typeface="Arial"/>
                <a:sym typeface="Arial"/>
              </a:rPr>
              <a:t> followed a very similar pattern.</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183" name="Google Shape;183;p15"/>
          <p:cNvSpPr txBox="1"/>
          <p:nvPr/>
        </p:nvSpPr>
        <p:spPr>
          <a:xfrm>
            <a:off x="181950" y="1377838"/>
            <a:ext cx="2582100" cy="1177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Wood and Wood Products </a:t>
            </a:r>
            <a:r>
              <a:rPr b="0" i="0" lang="en" sz="1200" u="none" cap="none" strike="noStrike">
                <a:solidFill>
                  <a:schemeClr val="dk2"/>
                </a:solidFill>
                <a:latin typeface="Arial"/>
                <a:ea typeface="Arial"/>
                <a:cs typeface="Arial"/>
                <a:sym typeface="Arial"/>
              </a:rPr>
              <a:t>broke out abruptly after 2002, while the others registered similar breakouts around the year 2010.</a:t>
            </a:r>
            <a:endParaRPr b="0"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Therefore, the related indicators appear to have outliers in the boxplots, but retaining them is justified.</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84" name="Google Shape;184;p15"/>
          <p:cNvSpPr txBox="1"/>
          <p:nvPr/>
        </p:nvSpPr>
        <p:spPr>
          <a:xfrm>
            <a:off x="89525" y="62775"/>
            <a:ext cx="379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(4/6) </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6"/>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16"/>
          <p:cNvPicPr preferRelativeResize="0"/>
          <p:nvPr/>
        </p:nvPicPr>
        <p:blipFill rotWithShape="1">
          <a:blip r:embed="rId3">
            <a:alphaModFix/>
          </a:blip>
          <a:srcRect b="0" l="0" r="0" t="0"/>
          <a:stretch/>
        </p:blipFill>
        <p:spPr>
          <a:xfrm>
            <a:off x="3057350" y="1279450"/>
            <a:ext cx="3081000" cy="1911351"/>
          </a:xfrm>
          <a:prstGeom prst="rect">
            <a:avLst/>
          </a:prstGeom>
          <a:noFill/>
          <a:ln>
            <a:noFill/>
          </a:ln>
        </p:spPr>
      </p:pic>
      <p:pic>
        <p:nvPicPr>
          <p:cNvPr id="191" name="Google Shape;191;p16"/>
          <p:cNvPicPr preferRelativeResize="0"/>
          <p:nvPr/>
        </p:nvPicPr>
        <p:blipFill rotWithShape="1">
          <a:blip r:embed="rId4">
            <a:alphaModFix/>
          </a:blip>
          <a:srcRect b="0" l="0" r="0" t="0"/>
          <a:stretch/>
        </p:blipFill>
        <p:spPr>
          <a:xfrm>
            <a:off x="6278275" y="1279450"/>
            <a:ext cx="2765451" cy="1911351"/>
          </a:xfrm>
          <a:prstGeom prst="rect">
            <a:avLst/>
          </a:prstGeom>
          <a:noFill/>
          <a:ln>
            <a:noFill/>
          </a:ln>
        </p:spPr>
      </p:pic>
      <p:pic>
        <p:nvPicPr>
          <p:cNvPr id="192" name="Google Shape;192;p16"/>
          <p:cNvPicPr preferRelativeResize="0"/>
          <p:nvPr/>
        </p:nvPicPr>
        <p:blipFill rotWithShape="1">
          <a:blip r:embed="rId5">
            <a:alphaModFix/>
          </a:blip>
          <a:srcRect b="0" l="0" r="0" t="0"/>
          <a:stretch/>
        </p:blipFill>
        <p:spPr>
          <a:xfrm>
            <a:off x="89525" y="3233425"/>
            <a:ext cx="2981151" cy="1870929"/>
          </a:xfrm>
          <a:prstGeom prst="rect">
            <a:avLst/>
          </a:prstGeom>
          <a:noFill/>
          <a:ln>
            <a:noFill/>
          </a:ln>
        </p:spPr>
      </p:pic>
      <p:pic>
        <p:nvPicPr>
          <p:cNvPr id="193" name="Google Shape;193;p16"/>
          <p:cNvPicPr preferRelativeResize="0"/>
          <p:nvPr/>
        </p:nvPicPr>
        <p:blipFill rotWithShape="1">
          <a:blip r:embed="rId6">
            <a:alphaModFix/>
          </a:blip>
          <a:srcRect b="0" l="0" r="0" t="0"/>
          <a:stretch/>
        </p:blipFill>
        <p:spPr>
          <a:xfrm>
            <a:off x="3297125" y="3252500"/>
            <a:ext cx="2904951" cy="1832766"/>
          </a:xfrm>
          <a:prstGeom prst="rect">
            <a:avLst/>
          </a:prstGeom>
          <a:noFill/>
          <a:ln>
            <a:noFill/>
          </a:ln>
        </p:spPr>
      </p:pic>
      <p:pic>
        <p:nvPicPr>
          <p:cNvPr id="194" name="Google Shape;194;p16"/>
          <p:cNvPicPr preferRelativeResize="0"/>
          <p:nvPr/>
        </p:nvPicPr>
        <p:blipFill rotWithShape="1">
          <a:blip r:embed="rId7">
            <a:alphaModFix/>
          </a:blip>
          <a:srcRect b="0" l="0" r="0" t="0"/>
          <a:stretch/>
        </p:blipFill>
        <p:spPr>
          <a:xfrm>
            <a:off x="6300725" y="3252500"/>
            <a:ext cx="2765449" cy="1766700"/>
          </a:xfrm>
          <a:prstGeom prst="rect">
            <a:avLst/>
          </a:prstGeom>
          <a:noFill/>
          <a:ln>
            <a:noFill/>
          </a:ln>
        </p:spPr>
      </p:pic>
      <p:sp>
        <p:nvSpPr>
          <p:cNvPr id="195" name="Google Shape;195;p16"/>
          <p:cNvSpPr txBox="1"/>
          <p:nvPr/>
        </p:nvSpPr>
        <p:spPr>
          <a:xfrm>
            <a:off x="89525" y="686075"/>
            <a:ext cx="8886600" cy="503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Plastic and Rubber Products, Metal Iron and Steel, </a:t>
            </a:r>
            <a:r>
              <a:rPr b="0" i="0" lang="en" sz="1200" u="none" cap="none" strike="noStrike">
                <a:solidFill>
                  <a:schemeClr val="dk2"/>
                </a:solidFill>
                <a:latin typeface="Arial"/>
                <a:ea typeface="Arial"/>
                <a:cs typeface="Arial"/>
                <a:sym typeface="Arial"/>
              </a:rPr>
              <a:t>and </a:t>
            </a:r>
            <a:r>
              <a:rPr b="1" i="0" lang="en" sz="1200" u="none" cap="none" strike="noStrike">
                <a:solidFill>
                  <a:schemeClr val="dk2"/>
                </a:solidFill>
                <a:latin typeface="Arial"/>
                <a:ea typeface="Arial"/>
                <a:cs typeface="Arial"/>
                <a:sym typeface="Arial"/>
              </a:rPr>
              <a:t>Other Manufacturing </a:t>
            </a:r>
            <a:r>
              <a:rPr b="0" i="0" lang="en" sz="1200" u="none" cap="none" strike="noStrike">
                <a:solidFill>
                  <a:schemeClr val="dk2"/>
                </a:solidFill>
                <a:latin typeface="Arial"/>
                <a:ea typeface="Arial"/>
                <a:cs typeface="Arial"/>
                <a:sym typeface="Arial"/>
              </a:rPr>
              <a:t>exhibited similar trends, with breakouts around 2010.</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p:txBody>
      </p:sp>
      <p:sp>
        <p:nvSpPr>
          <p:cNvPr id="196" name="Google Shape;196;p16"/>
          <p:cNvSpPr txBox="1"/>
          <p:nvPr/>
        </p:nvSpPr>
        <p:spPr>
          <a:xfrm>
            <a:off x="121550" y="1373275"/>
            <a:ext cx="2575200" cy="14358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In contrast, </a:t>
            </a:r>
            <a:r>
              <a:rPr b="1" i="0" lang="en" sz="1200" u="none" cap="none" strike="noStrike">
                <a:solidFill>
                  <a:schemeClr val="dk2"/>
                </a:solidFill>
                <a:latin typeface="Arial"/>
                <a:ea typeface="Arial"/>
                <a:cs typeface="Arial"/>
                <a:sym typeface="Arial"/>
              </a:rPr>
              <a:t>Motor Vehicles and Assembly, </a:t>
            </a:r>
            <a:r>
              <a:rPr b="0" i="0" lang="en" sz="1200" u="none" cap="none" strike="noStrike">
                <a:solidFill>
                  <a:schemeClr val="dk2"/>
                </a:solidFill>
                <a:latin typeface="Arial"/>
                <a:ea typeface="Arial"/>
                <a:cs typeface="Arial"/>
                <a:sym typeface="Arial"/>
              </a:rPr>
              <a:t>as well as</a:t>
            </a:r>
            <a:r>
              <a:rPr b="1" i="0" lang="en" sz="1200" u="none" cap="none" strike="noStrike">
                <a:solidFill>
                  <a:schemeClr val="dk2"/>
                </a:solidFill>
                <a:latin typeface="Arial"/>
                <a:ea typeface="Arial"/>
                <a:cs typeface="Arial"/>
                <a:sym typeface="Arial"/>
              </a:rPr>
              <a:t> Electrical Products,</a:t>
            </a:r>
            <a:r>
              <a:rPr b="0" i="0" lang="en" sz="1200" u="none" cap="none" strike="noStrike">
                <a:solidFill>
                  <a:schemeClr val="dk2"/>
                </a:solidFill>
                <a:latin typeface="Arial"/>
                <a:ea typeface="Arial"/>
                <a:cs typeface="Arial"/>
                <a:sym typeface="Arial"/>
              </a:rPr>
              <a:t> showed a declining trend initially and never recovered.</a:t>
            </a:r>
            <a:endParaRPr b="0" i="0" sz="1800" u="none" cap="none" strike="noStrike">
              <a:solidFill>
                <a:schemeClr val="dk2"/>
              </a:solidFill>
              <a:latin typeface="Arial"/>
              <a:ea typeface="Arial"/>
              <a:cs typeface="Arial"/>
              <a:sym typeface="Arial"/>
            </a:endParaRPr>
          </a:p>
        </p:txBody>
      </p:sp>
      <p:sp>
        <p:nvSpPr>
          <p:cNvPr id="197" name="Google Shape;197;p16"/>
          <p:cNvSpPr txBox="1"/>
          <p:nvPr/>
        </p:nvSpPr>
        <p:spPr>
          <a:xfrm>
            <a:off x="89525" y="62775"/>
            <a:ext cx="379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(5/6) </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7"/>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17"/>
          <p:cNvPicPr preferRelativeResize="0"/>
          <p:nvPr/>
        </p:nvPicPr>
        <p:blipFill rotWithShape="1">
          <a:blip r:embed="rId3">
            <a:alphaModFix/>
          </a:blip>
          <a:srcRect b="0" l="0" r="0" t="0"/>
          <a:stretch/>
        </p:blipFill>
        <p:spPr>
          <a:xfrm>
            <a:off x="3184750" y="1373025"/>
            <a:ext cx="2868799" cy="1824975"/>
          </a:xfrm>
          <a:prstGeom prst="rect">
            <a:avLst/>
          </a:prstGeom>
          <a:noFill/>
          <a:ln>
            <a:noFill/>
          </a:ln>
        </p:spPr>
      </p:pic>
      <p:pic>
        <p:nvPicPr>
          <p:cNvPr id="204" name="Google Shape;204;p17"/>
          <p:cNvPicPr preferRelativeResize="0"/>
          <p:nvPr/>
        </p:nvPicPr>
        <p:blipFill rotWithShape="1">
          <a:blip r:embed="rId4">
            <a:alphaModFix/>
          </a:blip>
          <a:srcRect b="0" l="0" r="0" t="0"/>
          <a:stretch/>
        </p:blipFill>
        <p:spPr>
          <a:xfrm>
            <a:off x="6129750" y="1368087"/>
            <a:ext cx="2956149" cy="1834851"/>
          </a:xfrm>
          <a:prstGeom prst="rect">
            <a:avLst/>
          </a:prstGeom>
          <a:noFill/>
          <a:ln>
            <a:noFill/>
          </a:ln>
        </p:spPr>
      </p:pic>
      <p:pic>
        <p:nvPicPr>
          <p:cNvPr id="205" name="Google Shape;205;p17"/>
          <p:cNvPicPr preferRelativeResize="0"/>
          <p:nvPr/>
        </p:nvPicPr>
        <p:blipFill rotWithShape="1">
          <a:blip r:embed="rId5">
            <a:alphaModFix/>
          </a:blip>
          <a:srcRect b="0" l="0" r="0" t="0"/>
          <a:stretch/>
        </p:blipFill>
        <p:spPr>
          <a:xfrm>
            <a:off x="3077825" y="3198000"/>
            <a:ext cx="2956150" cy="1823863"/>
          </a:xfrm>
          <a:prstGeom prst="rect">
            <a:avLst/>
          </a:prstGeom>
          <a:noFill/>
          <a:ln>
            <a:noFill/>
          </a:ln>
        </p:spPr>
      </p:pic>
      <p:sp>
        <p:nvSpPr>
          <p:cNvPr id="206" name="Google Shape;206;p17"/>
          <p:cNvSpPr txBox="1"/>
          <p:nvPr/>
        </p:nvSpPr>
        <p:spPr>
          <a:xfrm>
            <a:off x="89525" y="863700"/>
            <a:ext cx="8576400" cy="503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Electricity and Gas</a:t>
            </a:r>
            <a:r>
              <a:rPr b="0" i="0" lang="en" sz="1200" u="none" cap="none" strike="noStrike">
                <a:solidFill>
                  <a:schemeClr val="dk2"/>
                </a:solidFill>
                <a:latin typeface="Arial"/>
                <a:ea typeface="Arial"/>
                <a:cs typeface="Arial"/>
                <a:sym typeface="Arial"/>
              </a:rPr>
              <a:t> abruptly broke out in the year 2000 and have been on an uptrend since.</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p:txBody>
      </p:sp>
      <p:sp>
        <p:nvSpPr>
          <p:cNvPr id="207" name="Google Shape;207;p17"/>
          <p:cNvSpPr txBox="1"/>
          <p:nvPr/>
        </p:nvSpPr>
        <p:spPr>
          <a:xfrm>
            <a:off x="89525" y="1489500"/>
            <a:ext cx="2988300" cy="1548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Indicators such as </a:t>
            </a:r>
            <a:r>
              <a:rPr b="1" i="0" lang="en" sz="1200" u="none" cap="none" strike="noStrike">
                <a:solidFill>
                  <a:schemeClr val="dk2"/>
                </a:solidFill>
                <a:latin typeface="Arial"/>
                <a:ea typeface="Arial"/>
                <a:cs typeface="Arial"/>
                <a:sym typeface="Arial"/>
              </a:rPr>
              <a:t>Water Supply, Construction, Services,</a:t>
            </a:r>
            <a:r>
              <a:rPr b="0" i="0" lang="en" sz="1200" u="none" cap="none" strike="noStrike">
                <a:solidFill>
                  <a:schemeClr val="dk2"/>
                </a:solidFill>
                <a:latin typeface="Arial"/>
                <a:ea typeface="Arial"/>
                <a:cs typeface="Arial"/>
                <a:sym typeface="Arial"/>
              </a:rPr>
              <a:t> and </a:t>
            </a:r>
            <a:r>
              <a:rPr b="1" i="0" lang="en" sz="1200" u="none" cap="none" strike="noStrike">
                <a:solidFill>
                  <a:schemeClr val="dk2"/>
                </a:solidFill>
                <a:latin typeface="Arial"/>
                <a:ea typeface="Arial"/>
                <a:cs typeface="Arial"/>
                <a:sym typeface="Arial"/>
              </a:rPr>
              <a:t>Trade </a:t>
            </a:r>
            <a:r>
              <a:rPr b="0" i="0" lang="en" sz="1200" u="none" cap="none" strike="noStrike">
                <a:solidFill>
                  <a:schemeClr val="dk2"/>
                </a:solidFill>
                <a:latin typeface="Arial"/>
                <a:ea typeface="Arial"/>
                <a:cs typeface="Arial"/>
                <a:sym typeface="Arial"/>
              </a:rPr>
              <a:t>showed very similar charts and have been rising exponentially since the year 1995.</a:t>
            </a:r>
            <a:endParaRPr/>
          </a:p>
          <a:p>
            <a:pPr indent="0" lvl="0" marL="152400" marR="0" rtl="0" algn="l">
              <a:lnSpc>
                <a:spcPct val="100000"/>
              </a:lnSpc>
              <a:spcBef>
                <a:spcPts val="0"/>
              </a:spcBef>
              <a:spcAft>
                <a:spcPts val="0"/>
              </a:spcAft>
              <a:buNone/>
            </a:pPr>
            <a:r>
              <a:t/>
            </a:r>
            <a:endParaRPr b="0" i="0" sz="1200" u="none" cap="none" strike="noStrike">
              <a:solidFill>
                <a:schemeClr val="dk2"/>
              </a:solidFill>
              <a:latin typeface="Arial"/>
              <a:ea typeface="Arial"/>
              <a:cs typeface="Arial"/>
              <a:sym typeface="Arial"/>
            </a:endParaRPr>
          </a:p>
          <a:p>
            <a:pPr indent="-304800" lvl="0" marL="457200" marR="0" rtl="0" algn="l">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GDP at market price </a:t>
            </a:r>
            <a:r>
              <a:rPr b="0" i="0" lang="en" sz="1200" u="none" cap="none" strike="noStrike">
                <a:solidFill>
                  <a:schemeClr val="dk2"/>
                </a:solidFill>
                <a:latin typeface="Arial"/>
                <a:ea typeface="Arial"/>
                <a:cs typeface="Arial"/>
                <a:sym typeface="Arial"/>
              </a:rPr>
              <a:t>shown a similar uptrend.</a:t>
            </a:r>
            <a:endParaRPr b="0" i="0" sz="1200" u="none" cap="none" strike="noStrike">
              <a:solidFill>
                <a:schemeClr val="dk2"/>
              </a:solidFill>
              <a:latin typeface="Arial"/>
              <a:ea typeface="Arial"/>
              <a:cs typeface="Arial"/>
              <a:sym typeface="Arial"/>
            </a:endParaRPr>
          </a:p>
        </p:txBody>
      </p:sp>
      <p:sp>
        <p:nvSpPr>
          <p:cNvPr id="208" name="Google Shape;208;p17"/>
          <p:cNvSpPr txBox="1"/>
          <p:nvPr/>
        </p:nvSpPr>
        <p:spPr>
          <a:xfrm>
            <a:off x="89525" y="62775"/>
            <a:ext cx="379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Univariate (6/6) </a:t>
            </a:r>
            <a:endParaRPr b="1" i="0" sz="1600" u="none" cap="none" strike="noStrike">
              <a:solidFill>
                <a:schemeClr val="dk2"/>
              </a:solidFill>
              <a:latin typeface="Arial"/>
              <a:ea typeface="Arial"/>
              <a:cs typeface="Arial"/>
              <a:sym typeface="Arial"/>
            </a:endParaRPr>
          </a:p>
        </p:txBody>
      </p:sp>
      <p:pic>
        <p:nvPicPr>
          <p:cNvPr id="209" name="Google Shape;209;p17"/>
          <p:cNvPicPr preferRelativeResize="0"/>
          <p:nvPr/>
        </p:nvPicPr>
        <p:blipFill rotWithShape="1">
          <a:blip r:embed="rId6">
            <a:alphaModFix/>
          </a:blip>
          <a:srcRect b="0" l="0" r="0" t="0"/>
          <a:stretch/>
        </p:blipFill>
        <p:spPr>
          <a:xfrm>
            <a:off x="6110176" y="3196888"/>
            <a:ext cx="2956150" cy="182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8"/>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Categories (GDP Break-up)</a:t>
            </a:r>
            <a:endParaRPr b="1" i="0" sz="1600" u="none" cap="none" strike="noStrike">
              <a:solidFill>
                <a:schemeClr val="dk2"/>
              </a:solidFill>
              <a:latin typeface="Arial"/>
              <a:ea typeface="Arial"/>
              <a:cs typeface="Arial"/>
              <a:sym typeface="Arial"/>
            </a:endParaRPr>
          </a:p>
        </p:txBody>
      </p:sp>
      <p:sp>
        <p:nvSpPr>
          <p:cNvPr id="216" name="Google Shape;216;p18"/>
          <p:cNvSpPr txBox="1"/>
          <p:nvPr/>
        </p:nvSpPr>
        <p:spPr>
          <a:xfrm>
            <a:off x="287150" y="501975"/>
            <a:ext cx="8614200" cy="440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The datasets were categorized into different sectors based on GDP breakdown, originating from the Central Bank of Nigeria (CBN). </a:t>
            </a:r>
            <a:endParaRPr b="0" i="0" sz="1400" u="none" cap="none" strike="noStrike">
              <a:solidFill>
                <a:schemeClr val="dk1"/>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This categorization served as an expert knowledge base for gaining insights, as all these indicators were aggregated by CBN to derive Nigeria's GDP figures.</a:t>
            </a:r>
            <a:endParaRPr b="0" i="0" sz="1400" u="none" cap="none" strike="noStrike">
              <a:solidFill>
                <a:schemeClr val="dk1"/>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These different Sectors and subsectors were :</a:t>
            </a:r>
            <a:endParaRPr b="0" i="0" sz="1000" u="none" cap="none" strike="noStrike">
              <a:solidFill>
                <a:schemeClr val="dk1"/>
              </a:solidFill>
              <a:highlight>
                <a:srgbClr val="FFFFFF"/>
              </a:highlight>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Agriculture Sector</a:t>
            </a:r>
            <a:endParaRPr b="0" i="0" sz="1400" u="none" cap="none" strike="noStrike">
              <a:solidFill>
                <a:schemeClr val="dk1"/>
              </a:solidFill>
              <a:highlight>
                <a:srgbClr val="FFFFFF"/>
              </a:highlight>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Industry Sector</a:t>
            </a:r>
            <a:endParaRPr b="0" i="0" sz="1400" u="none" cap="none" strike="noStrike">
              <a:solidFill>
                <a:schemeClr val="dk1"/>
              </a:solidFill>
              <a:highlight>
                <a:srgbClr val="FFFFFF"/>
              </a:highlight>
              <a:latin typeface="Arial"/>
              <a:ea typeface="Arial"/>
              <a:cs typeface="Arial"/>
              <a:sym typeface="Arial"/>
            </a:endParaRPr>
          </a:p>
          <a:p>
            <a:pPr indent="-317500" lvl="2" marL="13716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Industry Mining Subsector</a:t>
            </a:r>
            <a:endParaRPr b="0" i="0" sz="1400" u="none" cap="none" strike="noStrike">
              <a:solidFill>
                <a:schemeClr val="dk1"/>
              </a:solidFill>
              <a:highlight>
                <a:srgbClr val="FFFFFF"/>
              </a:highlight>
              <a:latin typeface="Arial"/>
              <a:ea typeface="Arial"/>
              <a:cs typeface="Arial"/>
              <a:sym typeface="Arial"/>
            </a:endParaRPr>
          </a:p>
          <a:p>
            <a:pPr indent="-317500" lvl="2" marL="13716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Industry Manufacturing Subsector</a:t>
            </a:r>
            <a:endParaRPr b="0" i="0" sz="1400" u="none" cap="none" strike="noStrike">
              <a:solidFill>
                <a:schemeClr val="dk1"/>
              </a:solidFill>
              <a:highlight>
                <a:srgbClr val="FFFFFF"/>
              </a:highlight>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Services Sector</a:t>
            </a:r>
            <a:endParaRPr/>
          </a:p>
          <a:p>
            <a:pPr indent="-317500" lvl="2" marL="13716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Services Transportation Subsector</a:t>
            </a:r>
            <a:endParaRPr/>
          </a:p>
          <a:p>
            <a:pPr indent="-317500" lvl="2" marL="13716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Services Information Subsector</a:t>
            </a:r>
            <a:endParaRPr/>
          </a:p>
          <a:p>
            <a:pPr indent="-317500" lvl="2" marL="13716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Services FinanceInsurance Subsector</a:t>
            </a:r>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The task was to visualize for two sectors only (Agriculture and Industrial).</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Analysis- GDP Sectors</a:t>
            </a:r>
            <a:endParaRPr b="1" i="0" sz="1600" u="none" cap="none" strike="noStrike">
              <a:solidFill>
                <a:schemeClr val="dk2"/>
              </a:solidFill>
              <a:latin typeface="Arial"/>
              <a:ea typeface="Arial"/>
              <a:cs typeface="Arial"/>
              <a:sym typeface="Arial"/>
            </a:endParaRPr>
          </a:p>
        </p:txBody>
      </p:sp>
      <p:pic>
        <p:nvPicPr>
          <p:cNvPr id="223" name="Google Shape;223;p19"/>
          <p:cNvPicPr preferRelativeResize="0"/>
          <p:nvPr/>
        </p:nvPicPr>
        <p:blipFill rotWithShape="1">
          <a:blip r:embed="rId3">
            <a:alphaModFix/>
          </a:blip>
          <a:srcRect b="0" l="0" r="0" t="0"/>
          <a:stretch/>
        </p:blipFill>
        <p:spPr>
          <a:xfrm>
            <a:off x="4749050" y="159590"/>
            <a:ext cx="4156074" cy="2329070"/>
          </a:xfrm>
          <a:prstGeom prst="rect">
            <a:avLst/>
          </a:prstGeom>
          <a:noFill/>
          <a:ln>
            <a:noFill/>
          </a:ln>
        </p:spPr>
      </p:pic>
      <p:sp>
        <p:nvSpPr>
          <p:cNvPr id="224" name="Google Shape;224;p19"/>
          <p:cNvSpPr txBox="1"/>
          <p:nvPr/>
        </p:nvSpPr>
        <p:spPr>
          <a:xfrm>
            <a:off x="121550" y="567475"/>
            <a:ext cx="4627500" cy="16701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The </a:t>
            </a:r>
            <a:r>
              <a:rPr b="1" i="0" lang="en" sz="1000" u="none" cap="none" strike="noStrike">
                <a:solidFill>
                  <a:schemeClr val="dk2"/>
                </a:solidFill>
                <a:latin typeface="Arial"/>
                <a:ea typeface="Arial"/>
                <a:cs typeface="Arial"/>
                <a:sym typeface="Arial"/>
              </a:rPr>
              <a:t>Services Sector</a:t>
            </a:r>
            <a:r>
              <a:rPr b="0" i="0" lang="en" sz="1000" u="none" cap="none" strike="noStrike">
                <a:solidFill>
                  <a:schemeClr val="dk2"/>
                </a:solidFill>
                <a:latin typeface="Arial"/>
                <a:ea typeface="Arial"/>
                <a:cs typeface="Arial"/>
                <a:sym typeface="Arial"/>
              </a:rPr>
              <a:t> surpassed the </a:t>
            </a:r>
            <a:r>
              <a:rPr b="1" i="0" lang="en" sz="1000" u="none" cap="none" strike="noStrike">
                <a:solidFill>
                  <a:schemeClr val="dk2"/>
                </a:solidFill>
                <a:latin typeface="Arial"/>
                <a:ea typeface="Arial"/>
                <a:cs typeface="Arial"/>
                <a:sym typeface="Arial"/>
              </a:rPr>
              <a:t>Industry Sector </a:t>
            </a:r>
            <a:r>
              <a:rPr b="0" i="0" lang="en" sz="1000" u="none" cap="none" strike="noStrike">
                <a:solidFill>
                  <a:schemeClr val="dk2"/>
                </a:solidFill>
                <a:latin typeface="Arial"/>
                <a:ea typeface="Arial"/>
                <a:cs typeface="Arial"/>
                <a:sym typeface="Arial"/>
              </a:rPr>
              <a:t>around 2002 to become the main contributor to GDP, experiencing significant growth thereafter.</a:t>
            </a:r>
            <a:endParaRPr b="0" i="0" sz="1000" u="none" cap="none" strike="noStrike">
              <a:solidFill>
                <a:schemeClr val="dk2"/>
              </a:solidFill>
              <a:latin typeface="Arial"/>
              <a:ea typeface="Arial"/>
              <a:cs typeface="Arial"/>
              <a:sym typeface="Arial"/>
            </a:endParaRPr>
          </a:p>
          <a:p>
            <a:pPr indent="-292100" lvl="0" marL="457200" marR="0" rtl="0" algn="l">
              <a:lnSpc>
                <a:spcPct val="10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The </a:t>
            </a:r>
            <a:r>
              <a:rPr b="1" i="0" lang="en" sz="1000" u="none" cap="none" strike="noStrike">
                <a:solidFill>
                  <a:schemeClr val="dk2"/>
                </a:solidFill>
                <a:latin typeface="Arial"/>
                <a:ea typeface="Arial"/>
                <a:cs typeface="Arial"/>
                <a:sym typeface="Arial"/>
              </a:rPr>
              <a:t>Industry Sector</a:t>
            </a:r>
            <a:r>
              <a:rPr b="0" i="0" lang="en" sz="1000" u="none" cap="none" strike="noStrike">
                <a:solidFill>
                  <a:schemeClr val="dk2"/>
                </a:solidFill>
                <a:latin typeface="Arial"/>
                <a:ea typeface="Arial"/>
                <a:cs typeface="Arial"/>
                <a:sym typeface="Arial"/>
              </a:rPr>
              <a:t> initially was the top contributor to GDP, fell to second place around 2002, and then to third place after the </a:t>
            </a:r>
            <a:r>
              <a:rPr b="1" i="0" lang="en" sz="1000" u="none" cap="none" strike="noStrike">
                <a:solidFill>
                  <a:schemeClr val="dk2"/>
                </a:solidFill>
                <a:latin typeface="Arial"/>
                <a:ea typeface="Arial"/>
                <a:cs typeface="Arial"/>
                <a:sym typeface="Arial"/>
              </a:rPr>
              <a:t>Agriculture Sector </a:t>
            </a:r>
            <a:r>
              <a:rPr b="0" i="0" lang="en" sz="1000" u="none" cap="none" strike="noStrike">
                <a:solidFill>
                  <a:schemeClr val="dk2"/>
                </a:solidFill>
                <a:latin typeface="Arial"/>
                <a:ea typeface="Arial"/>
                <a:cs typeface="Arial"/>
                <a:sym typeface="Arial"/>
              </a:rPr>
              <a:t>around 2015.</a:t>
            </a:r>
            <a:endParaRPr b="0" i="0" sz="1000" u="none" cap="none" strike="noStrike">
              <a:solidFill>
                <a:schemeClr val="dk2"/>
              </a:solidFill>
              <a:latin typeface="Arial"/>
              <a:ea typeface="Arial"/>
              <a:cs typeface="Arial"/>
              <a:sym typeface="Arial"/>
            </a:endParaRPr>
          </a:p>
          <a:p>
            <a:pPr indent="-292100" lvl="0" marL="457200" marR="0" rtl="0" algn="l">
              <a:lnSpc>
                <a:spcPct val="10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The </a:t>
            </a:r>
            <a:r>
              <a:rPr b="1" i="0" lang="en" sz="1000" u="none" cap="none" strike="noStrike">
                <a:solidFill>
                  <a:schemeClr val="dk2"/>
                </a:solidFill>
                <a:latin typeface="Arial"/>
                <a:ea typeface="Arial"/>
                <a:cs typeface="Arial"/>
                <a:sym typeface="Arial"/>
              </a:rPr>
              <a:t>Agriculture Sector </a:t>
            </a:r>
            <a:r>
              <a:rPr b="0" i="0" lang="en" sz="1000" u="none" cap="none" strike="noStrike">
                <a:solidFill>
                  <a:schemeClr val="dk2"/>
                </a:solidFill>
                <a:latin typeface="Arial"/>
                <a:ea typeface="Arial"/>
                <a:cs typeface="Arial"/>
                <a:sym typeface="Arial"/>
              </a:rPr>
              <a:t>started as the third-largest contributor but has been steadily rising over time and now stands as the second-largest contributor to Nigerian GDP.</a:t>
            </a:r>
            <a:endParaRPr b="0" i="0" sz="1000" u="none" cap="none" strike="noStrike">
              <a:solidFill>
                <a:schemeClr val="dk2"/>
              </a:solidFill>
              <a:latin typeface="Arial"/>
              <a:ea typeface="Arial"/>
              <a:cs typeface="Arial"/>
              <a:sym typeface="Arial"/>
            </a:endParaRPr>
          </a:p>
          <a:p>
            <a:pPr indent="-292100" lvl="0" marL="457200" marR="0" rtl="0" algn="l">
              <a:lnSpc>
                <a:spcPct val="100000"/>
              </a:lnSpc>
              <a:spcBef>
                <a:spcPts val="0"/>
              </a:spcBef>
              <a:spcAft>
                <a:spcPts val="0"/>
              </a:spcAft>
              <a:buClr>
                <a:schemeClr val="dk2"/>
              </a:buClr>
              <a:buSzPts val="1000"/>
              <a:buFont typeface="Arial"/>
              <a:buChar char="-"/>
            </a:pPr>
            <a:r>
              <a:rPr b="1" i="0" lang="en" sz="1000" u="none" cap="none" strike="noStrike">
                <a:solidFill>
                  <a:schemeClr val="dk2"/>
                </a:solidFill>
                <a:latin typeface="Arial"/>
                <a:ea typeface="Arial"/>
                <a:cs typeface="Arial"/>
                <a:sym typeface="Arial"/>
              </a:rPr>
              <a:t>Taxes on Products</a:t>
            </a:r>
            <a:r>
              <a:rPr b="0" i="0" lang="en" sz="1000" u="none" cap="none" strike="noStrike">
                <a:solidFill>
                  <a:schemeClr val="dk2"/>
                </a:solidFill>
                <a:latin typeface="Arial"/>
                <a:ea typeface="Arial"/>
                <a:cs typeface="Arial"/>
                <a:sym typeface="Arial"/>
              </a:rPr>
              <a:t> have minimal impact on GDP, resulting in GDP at market prices being only slightly higher than GDP at basic prices.</a:t>
            </a:r>
            <a:endParaRPr b="0" i="0" sz="1000" u="none" cap="none" strike="noStrike">
              <a:solidFill>
                <a:schemeClr val="dk2"/>
              </a:solidFill>
              <a:latin typeface="Arial"/>
              <a:ea typeface="Arial"/>
              <a:cs typeface="Arial"/>
              <a:sym typeface="Arial"/>
            </a:endParaRPr>
          </a:p>
          <a:p>
            <a:pPr indent="-292100" lvl="0" marL="457200" marR="0" rtl="0" algn="l">
              <a:lnSpc>
                <a:spcPct val="100000"/>
              </a:lnSpc>
              <a:spcBef>
                <a:spcPts val="0"/>
              </a:spcBef>
              <a:spcAft>
                <a:spcPts val="0"/>
              </a:spcAft>
              <a:buClr>
                <a:schemeClr val="dk2"/>
              </a:buClr>
              <a:buSzPts val="1000"/>
              <a:buFont typeface="Arial"/>
              <a:buChar char="-"/>
            </a:pPr>
            <a:r>
              <a:rPr b="0" i="0" lang="en" sz="1000" u="none" cap="none" strike="noStrike">
                <a:solidFill>
                  <a:schemeClr val="dk2"/>
                </a:solidFill>
                <a:latin typeface="Arial"/>
                <a:ea typeface="Arial"/>
                <a:cs typeface="Arial"/>
                <a:sym typeface="Arial"/>
              </a:rPr>
              <a:t>All these sectors show very high correlations with GDP. </a:t>
            </a:r>
            <a:r>
              <a:rPr b="1" i="0" lang="en" sz="1000" u="none" cap="none" strike="noStrike">
                <a:solidFill>
                  <a:schemeClr val="dk2"/>
                </a:solidFill>
                <a:latin typeface="Arial"/>
                <a:ea typeface="Arial"/>
                <a:cs typeface="Arial"/>
                <a:sym typeface="Arial"/>
              </a:rPr>
              <a:t>Services </a:t>
            </a:r>
            <a:r>
              <a:rPr b="0" i="0" lang="en" sz="1000" u="none" cap="none" strike="noStrike">
                <a:solidFill>
                  <a:schemeClr val="dk2"/>
                </a:solidFill>
                <a:latin typeface="Arial"/>
                <a:ea typeface="Arial"/>
                <a:cs typeface="Arial"/>
                <a:sym typeface="Arial"/>
              </a:rPr>
              <a:t>have the maximum correlation strength at 0.997, followed by </a:t>
            </a:r>
            <a:r>
              <a:rPr b="1" i="0" lang="en" sz="1000" u="none" cap="none" strike="noStrike">
                <a:solidFill>
                  <a:schemeClr val="dk2"/>
                </a:solidFill>
                <a:latin typeface="Arial"/>
                <a:ea typeface="Arial"/>
                <a:cs typeface="Arial"/>
                <a:sym typeface="Arial"/>
              </a:rPr>
              <a:t>Agriculture </a:t>
            </a:r>
            <a:r>
              <a:rPr b="0" i="0" lang="en" sz="1000" u="none" cap="none" strike="noStrike">
                <a:solidFill>
                  <a:schemeClr val="dk2"/>
                </a:solidFill>
                <a:latin typeface="Arial"/>
                <a:ea typeface="Arial"/>
                <a:cs typeface="Arial"/>
                <a:sym typeface="Arial"/>
              </a:rPr>
              <a:t>at 0.994, and </a:t>
            </a:r>
            <a:r>
              <a:rPr b="1" i="0" lang="en" sz="1000" u="none" cap="none" strike="noStrike">
                <a:solidFill>
                  <a:schemeClr val="dk2"/>
                </a:solidFill>
                <a:latin typeface="Arial"/>
                <a:ea typeface="Arial"/>
                <a:cs typeface="Arial"/>
                <a:sym typeface="Arial"/>
              </a:rPr>
              <a:t>Industry</a:t>
            </a:r>
            <a:r>
              <a:rPr b="0" i="0" lang="en" sz="1000" u="none" cap="none" strike="noStrike">
                <a:solidFill>
                  <a:schemeClr val="dk2"/>
                </a:solidFill>
                <a:latin typeface="Arial"/>
                <a:ea typeface="Arial"/>
                <a:cs typeface="Arial"/>
                <a:sym typeface="Arial"/>
              </a:rPr>
              <a:t> at 0.932. Higher correlation indicates a stronger relationship with GDP.</a:t>
            </a:r>
            <a:endParaRPr b="0" i="0" sz="1000" u="none" cap="none" strike="noStrike">
              <a:solidFill>
                <a:schemeClr val="dk2"/>
              </a:solidFill>
              <a:latin typeface="Arial"/>
              <a:ea typeface="Arial"/>
              <a:cs typeface="Arial"/>
              <a:sym typeface="Arial"/>
            </a:endParaRPr>
          </a:p>
          <a:p>
            <a:pPr indent="-228600" lvl="0" marL="457200" marR="0" rtl="0" algn="l">
              <a:lnSpc>
                <a:spcPct val="100000"/>
              </a:lnSpc>
              <a:spcBef>
                <a:spcPts val="0"/>
              </a:spcBef>
              <a:spcAft>
                <a:spcPts val="0"/>
              </a:spcAft>
              <a:buClr>
                <a:schemeClr val="dk2"/>
              </a:buClr>
              <a:buSzPts val="1000"/>
              <a:buFont typeface="Arial"/>
              <a:buNone/>
            </a:pPr>
            <a:r>
              <a:t/>
            </a:r>
            <a:endParaRPr b="0" i="0" sz="1000" u="none" cap="none" strike="noStrike">
              <a:solidFill>
                <a:schemeClr val="dk2"/>
              </a:solidFill>
              <a:latin typeface="Arial"/>
              <a:ea typeface="Arial"/>
              <a:cs typeface="Arial"/>
              <a:sym typeface="Arial"/>
            </a:endParaRPr>
          </a:p>
        </p:txBody>
      </p:sp>
      <p:pic>
        <p:nvPicPr>
          <p:cNvPr id="225" name="Google Shape;225;p19"/>
          <p:cNvPicPr preferRelativeResize="0"/>
          <p:nvPr/>
        </p:nvPicPr>
        <p:blipFill rotWithShape="1">
          <a:blip r:embed="rId4">
            <a:alphaModFix/>
          </a:blip>
          <a:srcRect b="0" l="0" r="0" t="0"/>
          <a:stretch/>
        </p:blipFill>
        <p:spPr>
          <a:xfrm>
            <a:off x="644234" y="3061491"/>
            <a:ext cx="4222087" cy="1922419"/>
          </a:xfrm>
          <a:prstGeom prst="rect">
            <a:avLst/>
          </a:prstGeom>
          <a:noFill/>
          <a:ln>
            <a:noFill/>
          </a:ln>
        </p:spPr>
      </p:pic>
      <p:pic>
        <p:nvPicPr>
          <p:cNvPr id="226" name="Google Shape;226;p19"/>
          <p:cNvPicPr preferRelativeResize="0"/>
          <p:nvPr/>
        </p:nvPicPr>
        <p:blipFill rotWithShape="1">
          <a:blip r:embed="rId5">
            <a:alphaModFix/>
          </a:blip>
          <a:srcRect b="0" l="0" r="0" t="0"/>
          <a:stretch/>
        </p:blipFill>
        <p:spPr>
          <a:xfrm>
            <a:off x="5099003" y="2571750"/>
            <a:ext cx="3400763" cy="25567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2"/>
          <p:cNvSpPr txBox="1"/>
          <p:nvPr/>
        </p:nvSpPr>
        <p:spPr>
          <a:xfrm>
            <a:off x="536850" y="112350"/>
            <a:ext cx="7078500" cy="357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chemeClr val="dk2"/>
                </a:solidFill>
                <a:latin typeface="Arial"/>
                <a:ea typeface="Arial"/>
                <a:cs typeface="Arial"/>
                <a:sym typeface="Arial"/>
              </a:rPr>
              <a:t>Content</a:t>
            </a:r>
            <a:endParaRPr b="1" i="0" sz="23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Data Description</a:t>
            </a:r>
            <a:r>
              <a:rPr b="0" i="0" lang="en" sz="1700" u="none" cap="none" strike="noStrike">
                <a:solidFill>
                  <a:schemeClr val="dk2"/>
                </a:solidFill>
                <a:latin typeface="Arial"/>
                <a:ea typeface="Arial"/>
                <a:cs typeface="Arial"/>
                <a:sym typeface="Arial"/>
              </a:rPr>
              <a:t> </a:t>
            </a:r>
            <a:endParaRPr b="0"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Time and 55 Indicators</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Dataset Cleaning &amp; Statistics</a:t>
            </a:r>
            <a:endParaRPr b="1"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GDP BreakUp of Nigerian Economy </a:t>
            </a:r>
            <a:endParaRPr b="1"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Sectors and Subsectors</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Data Visualization </a:t>
            </a:r>
            <a:endParaRPr b="1"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Histograms and Boxplots</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Data Visualization- Univariate Analysis </a:t>
            </a:r>
            <a:endParaRPr b="1"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Graph of Indicators</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Data Categories (GDP Break-up) of the Datasets</a:t>
            </a:r>
            <a:endParaRPr b="1"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Sector and Subsector Analysis </a:t>
            </a:r>
            <a:endParaRPr b="1"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Graph of Sectors and subsectors </a:t>
            </a:r>
            <a:endParaRPr b="0" i="0" sz="1700" u="none" cap="none" strike="noStrike">
              <a:solidFill>
                <a:schemeClr val="dk2"/>
              </a:solidFill>
              <a:latin typeface="Arial"/>
              <a:ea typeface="Arial"/>
              <a:cs typeface="Arial"/>
              <a:sym typeface="Arial"/>
            </a:endParaRPr>
          </a:p>
          <a:p>
            <a:pPr indent="-336550" lvl="1" marL="914400" marR="0" rtl="0" algn="l">
              <a:lnSpc>
                <a:spcPct val="100000"/>
              </a:lnSpc>
              <a:spcBef>
                <a:spcPts val="0"/>
              </a:spcBef>
              <a:spcAft>
                <a:spcPts val="0"/>
              </a:spcAft>
              <a:buClr>
                <a:schemeClr val="dk2"/>
              </a:buClr>
              <a:buSzPts val="1700"/>
              <a:buFont typeface="Arial"/>
              <a:buChar char="○"/>
            </a:pPr>
            <a:r>
              <a:rPr b="0" i="0" lang="en" sz="1700" u="none" cap="none" strike="noStrike">
                <a:solidFill>
                  <a:schemeClr val="dk2"/>
                </a:solidFill>
                <a:latin typeface="Arial"/>
                <a:ea typeface="Arial"/>
                <a:cs typeface="Arial"/>
                <a:sym typeface="Arial"/>
              </a:rPr>
              <a:t>Correlation Analysis</a:t>
            </a:r>
            <a:endParaRPr b="0" i="0" sz="1700" u="none" cap="none" strike="noStrike">
              <a:solidFill>
                <a:schemeClr val="dk2"/>
              </a:solidFill>
              <a:latin typeface="Arial"/>
              <a:ea typeface="Arial"/>
              <a:cs typeface="Arial"/>
              <a:sym typeface="Arial"/>
            </a:endParaRPr>
          </a:p>
          <a:p>
            <a:pPr indent="-336550" lvl="0" marL="457200" marR="0" rtl="0" algn="l">
              <a:lnSpc>
                <a:spcPct val="100000"/>
              </a:lnSpc>
              <a:spcBef>
                <a:spcPts val="0"/>
              </a:spcBef>
              <a:spcAft>
                <a:spcPts val="0"/>
              </a:spcAft>
              <a:buClr>
                <a:schemeClr val="dk2"/>
              </a:buClr>
              <a:buSzPts val="1700"/>
              <a:buFont typeface="Arial"/>
              <a:buChar char="●"/>
            </a:pPr>
            <a:r>
              <a:rPr b="1" i="0" lang="en" sz="1700" u="none" cap="none" strike="noStrike">
                <a:solidFill>
                  <a:schemeClr val="dk2"/>
                </a:solidFill>
                <a:latin typeface="Arial"/>
                <a:ea typeface="Arial"/>
                <a:cs typeface="Arial"/>
                <a:sym typeface="Arial"/>
              </a:rPr>
              <a:t>Correlation Analysis (Heatmap) of Dataset</a:t>
            </a:r>
            <a:endParaRPr b="1" i="0" sz="17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0"/>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Sector and Subsector Analysis (1/4)</a:t>
            </a:r>
            <a:endParaRPr b="1" i="0" sz="1600" u="none" cap="none" strike="noStrike">
              <a:solidFill>
                <a:schemeClr val="dk2"/>
              </a:solidFill>
              <a:latin typeface="Arial"/>
              <a:ea typeface="Arial"/>
              <a:cs typeface="Arial"/>
              <a:sym typeface="Arial"/>
            </a:endParaRPr>
          </a:p>
        </p:txBody>
      </p:sp>
      <p:sp>
        <p:nvSpPr>
          <p:cNvPr id="233" name="Google Shape;233;p20"/>
          <p:cNvSpPr txBox="1"/>
          <p:nvPr/>
        </p:nvSpPr>
        <p:spPr>
          <a:xfrm>
            <a:off x="89525" y="761550"/>
            <a:ext cx="3508200" cy="1460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Agriculture Sector </a:t>
            </a:r>
            <a:endParaRPr b="1" i="0" sz="1800" u="none" cap="none" strike="noStrike">
              <a:solidFill>
                <a:schemeClr val="dk2"/>
              </a:solidFill>
              <a:latin typeface="Arial"/>
              <a:ea typeface="Arial"/>
              <a:cs typeface="Arial"/>
              <a:sym typeface="Arial"/>
            </a:endParaRPr>
          </a:p>
        </p:txBody>
      </p:sp>
      <p:pic>
        <p:nvPicPr>
          <p:cNvPr id="234" name="Google Shape;234;p20"/>
          <p:cNvPicPr preferRelativeResize="0"/>
          <p:nvPr/>
        </p:nvPicPr>
        <p:blipFill rotWithShape="1">
          <a:blip r:embed="rId3">
            <a:alphaModFix/>
          </a:blip>
          <a:srcRect b="0" l="0" r="0" t="0"/>
          <a:stretch/>
        </p:blipFill>
        <p:spPr>
          <a:xfrm>
            <a:off x="4125971" y="4271881"/>
            <a:ext cx="4702003" cy="604428"/>
          </a:xfrm>
          <a:prstGeom prst="rect">
            <a:avLst/>
          </a:prstGeom>
          <a:noFill/>
          <a:ln>
            <a:noFill/>
          </a:ln>
        </p:spPr>
      </p:pic>
      <p:sp>
        <p:nvSpPr>
          <p:cNvPr id="235" name="Google Shape;235;p20"/>
          <p:cNvSpPr txBox="1"/>
          <p:nvPr/>
        </p:nvSpPr>
        <p:spPr>
          <a:xfrm>
            <a:off x="-71276" y="1248425"/>
            <a:ext cx="4197247" cy="1847700"/>
          </a:xfrm>
          <a:prstGeom prst="rect">
            <a:avLst/>
          </a:prstGeom>
          <a:noFill/>
          <a:ln>
            <a:noFill/>
          </a:ln>
        </p:spPr>
        <p:txBody>
          <a:bodyPr anchorCtr="0" anchor="t" bIns="91425" lIns="91425" spcFirstLastPara="1" rIns="91425" wrap="square" tIns="91425">
            <a:noAutofit/>
          </a:bodyPr>
          <a:lstStyle/>
          <a:p>
            <a:pPr indent="-298450" lvl="0" marL="457200" marR="0" rtl="0" algn="just">
              <a:lnSpc>
                <a:spcPct val="115000"/>
              </a:lnSpc>
              <a:spcBef>
                <a:spcPts val="1200"/>
              </a:spcBef>
              <a:spcAft>
                <a:spcPts val="0"/>
              </a:spcAft>
              <a:buClr>
                <a:schemeClr val="dk1"/>
              </a:buClr>
              <a:buSzPts val="1100"/>
              <a:buFont typeface="Arial"/>
              <a:buChar char="-"/>
            </a:pPr>
            <a:r>
              <a:rPr b="1" i="0" lang="en" sz="1200" u="none" cap="none" strike="noStrike">
                <a:solidFill>
                  <a:schemeClr val="dk2"/>
                </a:solidFill>
                <a:latin typeface="Arial"/>
                <a:ea typeface="Arial"/>
                <a:cs typeface="Arial"/>
                <a:sym typeface="Arial"/>
              </a:rPr>
              <a:t>Crop Production</a:t>
            </a:r>
            <a:r>
              <a:rPr b="0" i="0" lang="en" sz="1200" u="none" cap="none" strike="noStrike">
                <a:solidFill>
                  <a:schemeClr val="dk2"/>
                </a:solidFill>
                <a:latin typeface="Arial"/>
                <a:ea typeface="Arial"/>
                <a:cs typeface="Arial"/>
                <a:sym typeface="Arial"/>
              </a:rPr>
              <a:t> has been the dominant subsector within the Agriculture sector since 1981. It showed a rising trend and experienced a further breakout around the year 2000.</a:t>
            </a:r>
            <a:endParaRPr b="0" i="0" sz="1200" u="none" cap="none" strike="noStrike">
              <a:solidFill>
                <a:schemeClr val="dk2"/>
              </a:solidFill>
              <a:latin typeface="Arial"/>
              <a:ea typeface="Arial"/>
              <a:cs typeface="Arial"/>
              <a:sym typeface="Arial"/>
            </a:endParaRPr>
          </a:p>
          <a:p>
            <a:pPr indent="-298450" lvl="0" marL="457200" marR="0" rtl="0" algn="just">
              <a:lnSpc>
                <a:spcPct val="115000"/>
              </a:lnSpc>
              <a:spcBef>
                <a:spcPts val="0"/>
              </a:spcBef>
              <a:spcAft>
                <a:spcPts val="0"/>
              </a:spcAft>
              <a:buClr>
                <a:schemeClr val="dk1"/>
              </a:buClr>
              <a:buSzPts val="1100"/>
              <a:buFont typeface="Arial"/>
              <a:buChar char="-"/>
            </a:pPr>
            <a:r>
              <a:rPr b="0" i="0" lang="en" sz="1200" u="none" cap="none" strike="noStrike">
                <a:solidFill>
                  <a:schemeClr val="dk2"/>
                </a:solidFill>
                <a:latin typeface="Arial"/>
                <a:ea typeface="Arial"/>
                <a:cs typeface="Arial"/>
                <a:sym typeface="Arial"/>
              </a:rPr>
              <a:t>Other subsectors such as </a:t>
            </a:r>
            <a:r>
              <a:rPr b="1" i="0" lang="en" sz="1200" u="none" cap="none" strike="noStrike">
                <a:solidFill>
                  <a:schemeClr val="dk2"/>
                </a:solidFill>
                <a:latin typeface="Arial"/>
                <a:ea typeface="Arial"/>
                <a:cs typeface="Arial"/>
                <a:sym typeface="Arial"/>
              </a:rPr>
              <a:t>Livestock, Fishing, </a:t>
            </a:r>
            <a:r>
              <a:rPr b="0" i="0" lang="en" sz="1200" u="none" cap="none" strike="noStrike">
                <a:solidFill>
                  <a:schemeClr val="dk2"/>
                </a:solidFill>
                <a:latin typeface="Arial"/>
                <a:ea typeface="Arial"/>
                <a:cs typeface="Arial"/>
                <a:sym typeface="Arial"/>
              </a:rPr>
              <a:t>and </a:t>
            </a:r>
            <a:r>
              <a:rPr b="1" i="0" lang="en" sz="1200" u="none" cap="none" strike="noStrike">
                <a:solidFill>
                  <a:schemeClr val="dk2"/>
                </a:solidFill>
                <a:latin typeface="Arial"/>
                <a:ea typeface="Arial"/>
                <a:cs typeface="Arial"/>
                <a:sym typeface="Arial"/>
              </a:rPr>
              <a:t>Forestry</a:t>
            </a:r>
            <a:r>
              <a:rPr b="0" i="0" lang="en" sz="1200" u="none" cap="none" strike="noStrike">
                <a:solidFill>
                  <a:schemeClr val="dk2"/>
                </a:solidFill>
                <a:latin typeface="Arial"/>
                <a:ea typeface="Arial"/>
                <a:cs typeface="Arial"/>
                <a:sym typeface="Arial"/>
              </a:rPr>
              <a:t> were the second, third, and fourth contributors to this sector, respectively.</a:t>
            </a:r>
            <a:endParaRPr b="0" i="0" sz="1200" u="none" cap="none" strike="noStrike">
              <a:solidFill>
                <a:schemeClr val="dk2"/>
              </a:solidFill>
              <a:latin typeface="Arial"/>
              <a:ea typeface="Arial"/>
              <a:cs typeface="Arial"/>
              <a:sym typeface="Arial"/>
            </a:endParaRPr>
          </a:p>
          <a:p>
            <a:pPr indent="-298450" lvl="0" marL="457200" marR="0" rtl="0" algn="just">
              <a:lnSpc>
                <a:spcPct val="115000"/>
              </a:lnSpc>
              <a:spcBef>
                <a:spcPts val="0"/>
              </a:spcBef>
              <a:spcAft>
                <a:spcPts val="0"/>
              </a:spcAft>
              <a:buClr>
                <a:schemeClr val="dk1"/>
              </a:buClr>
              <a:buSzPts val="1100"/>
              <a:buFont typeface="Arial"/>
              <a:buChar char="-"/>
            </a:pPr>
            <a:r>
              <a:rPr b="1" i="0" lang="en" sz="1200" u="none" cap="none" strike="noStrike">
                <a:solidFill>
                  <a:schemeClr val="dk2"/>
                </a:solidFill>
                <a:latin typeface="Arial"/>
                <a:ea typeface="Arial"/>
                <a:cs typeface="Arial"/>
                <a:sym typeface="Arial"/>
              </a:rPr>
              <a:t>Agriculture</a:t>
            </a:r>
            <a:r>
              <a:rPr b="0" i="0" lang="en" sz="1200" u="none" cap="none" strike="noStrike">
                <a:solidFill>
                  <a:schemeClr val="dk2"/>
                </a:solidFill>
                <a:latin typeface="Arial"/>
                <a:ea typeface="Arial"/>
                <a:cs typeface="Arial"/>
                <a:sym typeface="Arial"/>
              </a:rPr>
              <a:t> has the highest correlation (0.999) with </a:t>
            </a:r>
            <a:r>
              <a:rPr b="1" i="0" lang="en" sz="1200" u="none" cap="none" strike="noStrike">
                <a:solidFill>
                  <a:schemeClr val="dk2"/>
                </a:solidFill>
                <a:latin typeface="Arial"/>
                <a:ea typeface="Arial"/>
                <a:cs typeface="Arial"/>
                <a:sym typeface="Arial"/>
              </a:rPr>
              <a:t>Crop Production</a:t>
            </a:r>
            <a:r>
              <a:rPr b="0" i="0" lang="en" sz="1200" u="none" cap="none" strike="noStrike">
                <a:solidFill>
                  <a:schemeClr val="dk2"/>
                </a:solidFill>
                <a:latin typeface="Arial"/>
                <a:ea typeface="Arial"/>
                <a:cs typeface="Arial"/>
                <a:sym typeface="Arial"/>
              </a:rPr>
              <a:t>, indicating a very strong relationship. This was followed by </a:t>
            </a:r>
            <a:r>
              <a:rPr b="1" i="0" lang="en" sz="1200" u="none" cap="none" strike="noStrike">
                <a:solidFill>
                  <a:schemeClr val="dk2"/>
                </a:solidFill>
                <a:latin typeface="Arial"/>
                <a:ea typeface="Arial"/>
                <a:cs typeface="Arial"/>
                <a:sym typeface="Arial"/>
              </a:rPr>
              <a:t>Livestock</a:t>
            </a:r>
            <a:r>
              <a:rPr b="0" i="0" lang="en" sz="1200" u="none" cap="none" strike="noStrike">
                <a:solidFill>
                  <a:schemeClr val="dk2"/>
                </a:solidFill>
                <a:latin typeface="Arial"/>
                <a:ea typeface="Arial"/>
                <a:cs typeface="Arial"/>
                <a:sym typeface="Arial"/>
              </a:rPr>
              <a:t> (0.994), </a:t>
            </a:r>
            <a:r>
              <a:rPr b="1" i="0" lang="en" sz="1200" u="none" cap="none" strike="noStrike">
                <a:solidFill>
                  <a:schemeClr val="dk2"/>
                </a:solidFill>
                <a:latin typeface="Arial"/>
                <a:ea typeface="Arial"/>
                <a:cs typeface="Arial"/>
                <a:sym typeface="Arial"/>
              </a:rPr>
              <a:t>Fishing</a:t>
            </a:r>
            <a:r>
              <a:rPr b="0" i="0" lang="en" sz="1200" u="none" cap="none" strike="noStrike">
                <a:solidFill>
                  <a:schemeClr val="dk2"/>
                </a:solidFill>
                <a:latin typeface="Arial"/>
                <a:ea typeface="Arial"/>
                <a:cs typeface="Arial"/>
                <a:sym typeface="Arial"/>
              </a:rPr>
              <a:t> (0.986), and </a:t>
            </a:r>
            <a:r>
              <a:rPr b="1" i="0" lang="en" sz="1200" u="none" cap="none" strike="noStrike">
                <a:solidFill>
                  <a:schemeClr val="dk2"/>
                </a:solidFill>
                <a:latin typeface="Arial"/>
                <a:ea typeface="Arial"/>
                <a:cs typeface="Arial"/>
                <a:sym typeface="Arial"/>
              </a:rPr>
              <a:t>Forestry</a:t>
            </a:r>
            <a:r>
              <a:rPr b="0" i="0" lang="en" sz="1200" u="none" cap="none" strike="noStrike">
                <a:solidFill>
                  <a:schemeClr val="dk2"/>
                </a:solidFill>
                <a:latin typeface="Arial"/>
                <a:ea typeface="Arial"/>
                <a:cs typeface="Arial"/>
                <a:sym typeface="Arial"/>
              </a:rPr>
              <a:t> (0.973), demonstrating their significant correlations with overall agricultural performance.</a:t>
            </a:r>
            <a:endParaRPr b="0" i="0" sz="1200" u="none" cap="none" strike="noStrike">
              <a:solidFill>
                <a:schemeClr val="dk2"/>
              </a:solidFill>
              <a:latin typeface="Arial"/>
              <a:ea typeface="Arial"/>
              <a:cs typeface="Arial"/>
              <a:sym typeface="Arial"/>
            </a:endParaRPr>
          </a:p>
          <a:p>
            <a:pPr indent="0" lvl="0" marL="457200" marR="0" rtl="0" algn="just">
              <a:lnSpc>
                <a:spcPct val="100000"/>
              </a:lnSpc>
              <a:spcBef>
                <a:spcPts val="1200"/>
              </a:spcBef>
              <a:spcAft>
                <a:spcPts val="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p:txBody>
      </p:sp>
      <p:pic>
        <p:nvPicPr>
          <p:cNvPr id="236" name="Google Shape;236;p20"/>
          <p:cNvPicPr preferRelativeResize="0"/>
          <p:nvPr/>
        </p:nvPicPr>
        <p:blipFill rotWithShape="1">
          <a:blip r:embed="rId4">
            <a:alphaModFix/>
          </a:blip>
          <a:srcRect b="0" l="0" r="0" t="0"/>
          <a:stretch/>
        </p:blipFill>
        <p:spPr>
          <a:xfrm>
            <a:off x="4928681" y="28350"/>
            <a:ext cx="4034782" cy="1838571"/>
          </a:xfrm>
          <a:prstGeom prst="rect">
            <a:avLst/>
          </a:prstGeom>
          <a:noFill/>
          <a:ln>
            <a:noFill/>
          </a:ln>
        </p:spPr>
      </p:pic>
      <p:pic>
        <p:nvPicPr>
          <p:cNvPr id="237" name="Google Shape;237;p20"/>
          <p:cNvPicPr preferRelativeResize="0"/>
          <p:nvPr/>
        </p:nvPicPr>
        <p:blipFill rotWithShape="1">
          <a:blip r:embed="rId5">
            <a:alphaModFix/>
          </a:blip>
          <a:srcRect b="0" l="0" r="0" t="0"/>
          <a:stretch/>
        </p:blipFill>
        <p:spPr>
          <a:xfrm>
            <a:off x="5142392" y="1866921"/>
            <a:ext cx="3018362" cy="23873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1"/>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Sector and Subsector Analysis (2/4)</a:t>
            </a:r>
            <a:endParaRPr b="1" i="0" sz="1600" u="none" cap="none" strike="noStrike">
              <a:solidFill>
                <a:schemeClr val="dk2"/>
              </a:solidFill>
              <a:latin typeface="Arial"/>
              <a:ea typeface="Arial"/>
              <a:cs typeface="Arial"/>
              <a:sym typeface="Arial"/>
            </a:endParaRPr>
          </a:p>
        </p:txBody>
      </p:sp>
      <p:sp>
        <p:nvSpPr>
          <p:cNvPr id="244" name="Google Shape;244;p21"/>
          <p:cNvSpPr txBox="1"/>
          <p:nvPr/>
        </p:nvSpPr>
        <p:spPr>
          <a:xfrm>
            <a:off x="0" y="501975"/>
            <a:ext cx="3508200" cy="1460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Industry Sector</a:t>
            </a:r>
            <a:r>
              <a:rPr b="1" i="0" lang="en" sz="1800" u="none" cap="none" strike="noStrike">
                <a:solidFill>
                  <a:schemeClr val="dk2"/>
                </a:solidFill>
                <a:latin typeface="Arial"/>
                <a:ea typeface="Arial"/>
                <a:cs typeface="Arial"/>
                <a:sym typeface="Arial"/>
              </a:rPr>
              <a:t> </a:t>
            </a:r>
            <a:endParaRPr b="1" i="0" sz="1800" u="none" cap="none" strike="noStrike">
              <a:solidFill>
                <a:schemeClr val="dk2"/>
              </a:solidFill>
              <a:latin typeface="Arial"/>
              <a:ea typeface="Arial"/>
              <a:cs typeface="Arial"/>
              <a:sym typeface="Arial"/>
            </a:endParaRPr>
          </a:p>
        </p:txBody>
      </p:sp>
      <p:pic>
        <p:nvPicPr>
          <p:cNvPr id="245" name="Google Shape;245;p21"/>
          <p:cNvPicPr preferRelativeResize="0"/>
          <p:nvPr/>
        </p:nvPicPr>
        <p:blipFill rotWithShape="1">
          <a:blip r:embed="rId3">
            <a:alphaModFix/>
          </a:blip>
          <a:srcRect b="0" l="0" r="0" t="0"/>
          <a:stretch/>
        </p:blipFill>
        <p:spPr>
          <a:xfrm>
            <a:off x="5006138" y="247587"/>
            <a:ext cx="3868800" cy="2002745"/>
          </a:xfrm>
          <a:prstGeom prst="rect">
            <a:avLst/>
          </a:prstGeom>
          <a:noFill/>
          <a:ln>
            <a:noFill/>
          </a:ln>
        </p:spPr>
      </p:pic>
      <p:sp>
        <p:nvSpPr>
          <p:cNvPr id="246" name="Google Shape;246;p21"/>
          <p:cNvSpPr txBox="1"/>
          <p:nvPr/>
        </p:nvSpPr>
        <p:spPr>
          <a:xfrm>
            <a:off x="-12" y="961300"/>
            <a:ext cx="4884600" cy="14106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Manufacturing</a:t>
            </a:r>
            <a:r>
              <a:rPr b="0" i="0" lang="en" sz="1200" u="none" cap="none" strike="noStrike">
                <a:solidFill>
                  <a:schemeClr val="dk2"/>
                </a:solidFill>
                <a:latin typeface="Arial"/>
                <a:ea typeface="Arial"/>
                <a:cs typeface="Arial"/>
                <a:sym typeface="Arial"/>
              </a:rPr>
              <a:t> leads the Industry sector, followed by contributions from </a:t>
            </a:r>
            <a:r>
              <a:rPr b="1" i="0" lang="en" sz="1200" u="none" cap="none" strike="noStrike">
                <a:solidFill>
                  <a:schemeClr val="dk2"/>
                </a:solidFill>
                <a:latin typeface="Arial"/>
                <a:ea typeface="Arial"/>
                <a:cs typeface="Arial"/>
                <a:sym typeface="Arial"/>
              </a:rPr>
              <a:t>Construction, Electricity and Gas, </a:t>
            </a:r>
            <a:r>
              <a:rPr b="0" i="0" lang="en" sz="1200" u="none" cap="none" strike="noStrike">
                <a:solidFill>
                  <a:schemeClr val="dk2"/>
                </a:solidFill>
                <a:latin typeface="Arial"/>
                <a:ea typeface="Arial"/>
                <a:cs typeface="Arial"/>
                <a:sym typeface="Arial"/>
              </a:rPr>
              <a:t>and </a:t>
            </a:r>
            <a:r>
              <a:rPr b="1" i="0" lang="en" sz="1200" u="none" cap="none" strike="noStrike">
                <a:solidFill>
                  <a:schemeClr val="dk2"/>
                </a:solidFill>
                <a:latin typeface="Arial"/>
                <a:ea typeface="Arial"/>
                <a:cs typeface="Arial"/>
                <a:sym typeface="Arial"/>
              </a:rPr>
              <a:t>Water Supply</a:t>
            </a:r>
            <a:r>
              <a:rPr b="0" i="0" lang="en" sz="1200" u="none" cap="none" strike="noStrike">
                <a:solidFill>
                  <a:schemeClr val="dk2"/>
                </a:solidFill>
                <a:latin typeface="Arial"/>
                <a:ea typeface="Arial"/>
                <a:cs typeface="Arial"/>
                <a:sym typeface="Arial"/>
              </a:rPr>
              <a:t>, respectively.</a:t>
            </a:r>
            <a:endParaRPr b="0" i="0" sz="12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n" sz="1200" u="none" cap="none" strike="noStrike">
                <a:solidFill>
                  <a:schemeClr val="dk2"/>
                </a:solidFill>
                <a:latin typeface="Arial"/>
                <a:ea typeface="Arial"/>
                <a:cs typeface="Arial"/>
                <a:sym typeface="Arial"/>
              </a:rPr>
              <a:t>Electricity </a:t>
            </a:r>
            <a:r>
              <a:rPr b="0" i="0" lang="en" sz="1200" u="none" cap="none" strike="noStrike">
                <a:solidFill>
                  <a:schemeClr val="dk2"/>
                </a:solidFill>
                <a:latin typeface="Arial"/>
                <a:ea typeface="Arial"/>
                <a:cs typeface="Arial"/>
                <a:sym typeface="Arial"/>
              </a:rPr>
              <a:t>and </a:t>
            </a:r>
            <a:r>
              <a:rPr b="1" i="0" lang="en" sz="1200" u="none" cap="none" strike="noStrike">
                <a:solidFill>
                  <a:schemeClr val="dk2"/>
                </a:solidFill>
                <a:latin typeface="Arial"/>
                <a:ea typeface="Arial"/>
                <a:cs typeface="Arial"/>
                <a:sym typeface="Arial"/>
              </a:rPr>
              <a:t>Construction</a:t>
            </a:r>
            <a:r>
              <a:rPr b="0" i="0" lang="en" sz="1200" u="none" cap="none" strike="noStrike">
                <a:solidFill>
                  <a:schemeClr val="dk2"/>
                </a:solidFill>
                <a:latin typeface="Arial"/>
                <a:ea typeface="Arial"/>
                <a:cs typeface="Arial"/>
                <a:sym typeface="Arial"/>
              </a:rPr>
              <a:t> have a strong relationship with the I</a:t>
            </a:r>
            <a:r>
              <a:rPr b="1" i="0" lang="en" sz="1200" u="none" cap="none" strike="noStrike">
                <a:solidFill>
                  <a:schemeClr val="dk2"/>
                </a:solidFill>
                <a:latin typeface="Arial"/>
                <a:ea typeface="Arial"/>
                <a:cs typeface="Arial"/>
                <a:sym typeface="Arial"/>
              </a:rPr>
              <a:t>ndustry sector</a:t>
            </a:r>
            <a:r>
              <a:rPr b="0" i="0" lang="en" sz="1200" u="none" cap="none" strike="noStrike">
                <a:solidFill>
                  <a:schemeClr val="dk2"/>
                </a:solidFill>
                <a:latin typeface="Arial"/>
                <a:ea typeface="Arial"/>
                <a:cs typeface="Arial"/>
                <a:sym typeface="Arial"/>
              </a:rPr>
              <a:t>, followed by </a:t>
            </a:r>
            <a:r>
              <a:rPr b="1" i="0" lang="en" sz="1200" u="none" cap="none" strike="noStrike">
                <a:solidFill>
                  <a:schemeClr val="dk2"/>
                </a:solidFill>
                <a:latin typeface="Arial"/>
                <a:ea typeface="Arial"/>
                <a:cs typeface="Arial"/>
                <a:sym typeface="Arial"/>
              </a:rPr>
              <a:t>Water Supply </a:t>
            </a:r>
            <a:r>
              <a:rPr b="0" i="0" lang="en" sz="1200" u="none" cap="none" strike="noStrike">
                <a:solidFill>
                  <a:schemeClr val="dk2"/>
                </a:solidFill>
                <a:latin typeface="Arial"/>
                <a:ea typeface="Arial"/>
                <a:cs typeface="Arial"/>
                <a:sym typeface="Arial"/>
              </a:rPr>
              <a:t>and</a:t>
            </a:r>
            <a:r>
              <a:rPr b="1" i="0" lang="en" sz="1200" u="none" cap="none" strike="noStrike">
                <a:solidFill>
                  <a:schemeClr val="dk2"/>
                </a:solidFill>
                <a:latin typeface="Arial"/>
                <a:ea typeface="Arial"/>
                <a:cs typeface="Arial"/>
                <a:sym typeface="Arial"/>
              </a:rPr>
              <a:t> Manufacturing </a:t>
            </a:r>
            <a:r>
              <a:rPr b="0" i="0" lang="en" sz="1200" u="none" cap="none" strike="noStrike">
                <a:solidFill>
                  <a:schemeClr val="dk2"/>
                </a:solidFill>
                <a:latin typeface="Arial"/>
                <a:ea typeface="Arial"/>
                <a:cs typeface="Arial"/>
                <a:sym typeface="Arial"/>
              </a:rPr>
              <a:t>subsectors, indicating their significant impact on the overall industrial performance.</a:t>
            </a:r>
            <a:endParaRPr b="0" i="0" sz="1200" u="none" cap="none" strike="noStrike">
              <a:solidFill>
                <a:schemeClr val="dk2"/>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247" name="Google Shape;247;p21"/>
          <p:cNvPicPr preferRelativeResize="0"/>
          <p:nvPr/>
        </p:nvPicPr>
        <p:blipFill rotWithShape="1">
          <a:blip r:embed="rId4">
            <a:alphaModFix/>
          </a:blip>
          <a:srcRect b="0" l="0" r="0" t="0"/>
          <a:stretch/>
        </p:blipFill>
        <p:spPr>
          <a:xfrm>
            <a:off x="426395" y="2778539"/>
            <a:ext cx="4242882" cy="2044569"/>
          </a:xfrm>
          <a:prstGeom prst="rect">
            <a:avLst/>
          </a:prstGeom>
          <a:noFill/>
          <a:ln>
            <a:noFill/>
          </a:ln>
        </p:spPr>
      </p:pic>
      <p:pic>
        <p:nvPicPr>
          <p:cNvPr id="248" name="Google Shape;248;p21"/>
          <p:cNvPicPr preferRelativeResize="0"/>
          <p:nvPr/>
        </p:nvPicPr>
        <p:blipFill rotWithShape="1">
          <a:blip r:embed="rId5">
            <a:alphaModFix/>
          </a:blip>
          <a:srcRect b="0" l="0" r="0" t="0"/>
          <a:stretch/>
        </p:blipFill>
        <p:spPr>
          <a:xfrm>
            <a:off x="4938512" y="2371900"/>
            <a:ext cx="3273646" cy="26740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2"/>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Sector and Subsector Analysis (3/4)</a:t>
            </a:r>
            <a:endParaRPr b="1" i="0" sz="1600" u="none" cap="none" strike="noStrike">
              <a:solidFill>
                <a:schemeClr val="dk2"/>
              </a:solidFill>
              <a:latin typeface="Arial"/>
              <a:ea typeface="Arial"/>
              <a:cs typeface="Arial"/>
              <a:sym typeface="Arial"/>
            </a:endParaRPr>
          </a:p>
        </p:txBody>
      </p:sp>
      <p:sp>
        <p:nvSpPr>
          <p:cNvPr id="255" name="Google Shape;255;p22"/>
          <p:cNvSpPr txBox="1"/>
          <p:nvPr/>
        </p:nvSpPr>
        <p:spPr>
          <a:xfrm>
            <a:off x="121549" y="597350"/>
            <a:ext cx="3508200" cy="1460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Industry Mining Subsector </a:t>
            </a:r>
            <a:endParaRPr b="1" i="0" sz="1600" u="none" cap="none" strike="noStrike">
              <a:solidFill>
                <a:schemeClr val="dk2"/>
              </a:solidFill>
              <a:latin typeface="Arial"/>
              <a:ea typeface="Arial"/>
              <a:cs typeface="Arial"/>
              <a:sym typeface="Arial"/>
            </a:endParaRPr>
          </a:p>
        </p:txBody>
      </p:sp>
      <p:pic>
        <p:nvPicPr>
          <p:cNvPr id="256" name="Google Shape;256;p22"/>
          <p:cNvPicPr preferRelativeResize="0"/>
          <p:nvPr/>
        </p:nvPicPr>
        <p:blipFill rotWithShape="1">
          <a:blip r:embed="rId3">
            <a:alphaModFix/>
          </a:blip>
          <a:srcRect b="0" l="0" r="0" t="0"/>
          <a:stretch/>
        </p:blipFill>
        <p:spPr>
          <a:xfrm>
            <a:off x="304800" y="3767848"/>
            <a:ext cx="4399106" cy="918948"/>
          </a:xfrm>
          <a:prstGeom prst="rect">
            <a:avLst/>
          </a:prstGeom>
          <a:noFill/>
          <a:ln>
            <a:noFill/>
          </a:ln>
        </p:spPr>
      </p:pic>
      <p:sp>
        <p:nvSpPr>
          <p:cNvPr id="257" name="Google Shape;257;p22"/>
          <p:cNvSpPr txBox="1"/>
          <p:nvPr/>
        </p:nvSpPr>
        <p:spPr>
          <a:xfrm>
            <a:off x="89525" y="963250"/>
            <a:ext cx="4123684" cy="35829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chemeClr val="dk2"/>
              </a:buClr>
              <a:buSzPts val="1200"/>
              <a:buFont typeface="Arial"/>
              <a:buChar char="-"/>
            </a:pPr>
            <a:r>
              <a:rPr b="1" i="0" lang="en" sz="1100" u="none" cap="none" strike="noStrike">
                <a:solidFill>
                  <a:schemeClr val="dk2"/>
                </a:solidFill>
                <a:latin typeface="Arial"/>
                <a:ea typeface="Arial"/>
                <a:cs typeface="Arial"/>
                <a:sym typeface="Arial"/>
              </a:rPr>
              <a:t>Crude Petroleum and Natural Gas</a:t>
            </a:r>
            <a:r>
              <a:rPr b="0" i="0" lang="en" sz="1100" u="none" cap="none" strike="noStrike">
                <a:solidFill>
                  <a:schemeClr val="dk2"/>
                </a:solidFill>
                <a:latin typeface="Arial"/>
                <a:ea typeface="Arial"/>
                <a:cs typeface="Arial"/>
                <a:sym typeface="Arial"/>
              </a:rPr>
              <a:t> dominate the </a:t>
            </a:r>
            <a:r>
              <a:rPr b="1" i="0" lang="en" sz="1100" u="none" cap="none" strike="noStrike">
                <a:solidFill>
                  <a:schemeClr val="dk2"/>
                </a:solidFill>
                <a:latin typeface="Arial"/>
                <a:ea typeface="Arial"/>
                <a:cs typeface="Arial"/>
                <a:sym typeface="Arial"/>
              </a:rPr>
              <a:t>Mining</a:t>
            </a:r>
            <a:r>
              <a:rPr b="0" i="0" lang="en" sz="1100" u="none" cap="none" strike="noStrike">
                <a:solidFill>
                  <a:schemeClr val="dk2"/>
                </a:solidFill>
                <a:latin typeface="Arial"/>
                <a:ea typeface="Arial"/>
                <a:cs typeface="Arial"/>
                <a:sym typeface="Arial"/>
              </a:rPr>
              <a:t> subsector, overshadowing contributions from </a:t>
            </a:r>
            <a:r>
              <a:rPr b="1" i="0" lang="en" sz="1100" u="none" cap="none" strike="noStrike">
                <a:solidFill>
                  <a:schemeClr val="dk2"/>
                </a:solidFill>
                <a:latin typeface="Arial"/>
                <a:ea typeface="Arial"/>
                <a:cs typeface="Arial"/>
                <a:sym typeface="Arial"/>
              </a:rPr>
              <a:t>Quarrying and Other Minerals, Metal Ores, </a:t>
            </a:r>
            <a:r>
              <a:rPr b="0" i="0" lang="en" sz="1100" u="none" cap="none" strike="noStrike">
                <a:solidFill>
                  <a:schemeClr val="dk2"/>
                </a:solidFill>
                <a:latin typeface="Arial"/>
                <a:ea typeface="Arial"/>
                <a:cs typeface="Arial"/>
                <a:sym typeface="Arial"/>
              </a:rPr>
              <a:t>and </a:t>
            </a:r>
            <a:r>
              <a:rPr b="1" i="0" lang="en" sz="1100" u="none" cap="none" strike="noStrike">
                <a:solidFill>
                  <a:schemeClr val="dk2"/>
                </a:solidFill>
                <a:latin typeface="Arial"/>
                <a:ea typeface="Arial"/>
                <a:cs typeface="Arial"/>
                <a:sym typeface="Arial"/>
              </a:rPr>
              <a:t>Coal Mining.</a:t>
            </a:r>
            <a:endParaRPr b="1" i="0" sz="11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0" i="0" lang="en" sz="1100" u="none" cap="none" strike="noStrike">
                <a:solidFill>
                  <a:schemeClr val="dk2"/>
                </a:solidFill>
                <a:latin typeface="Arial"/>
                <a:ea typeface="Arial"/>
                <a:cs typeface="Arial"/>
                <a:sym typeface="Arial"/>
              </a:rPr>
              <a:t>The </a:t>
            </a:r>
            <a:r>
              <a:rPr b="1" i="0" lang="en" sz="1100" u="none" cap="none" strike="noStrike">
                <a:solidFill>
                  <a:schemeClr val="dk2"/>
                </a:solidFill>
                <a:latin typeface="Arial"/>
                <a:ea typeface="Arial"/>
                <a:cs typeface="Arial"/>
                <a:sym typeface="Arial"/>
              </a:rPr>
              <a:t>Mining sector </a:t>
            </a:r>
            <a:r>
              <a:rPr b="0" i="0" lang="en" sz="1100" u="none" cap="none" strike="noStrike">
                <a:solidFill>
                  <a:schemeClr val="dk2"/>
                </a:solidFill>
                <a:latin typeface="Arial"/>
                <a:ea typeface="Arial"/>
                <a:cs typeface="Arial"/>
                <a:sym typeface="Arial"/>
              </a:rPr>
              <a:t>experienced a healthy rise in trend since 1982, peaking around 2004, and has been on a downtrend since then.</a:t>
            </a:r>
            <a:endParaRPr b="0" i="0" sz="11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n" sz="1100" u="none" cap="none" strike="noStrike">
                <a:solidFill>
                  <a:schemeClr val="dk2"/>
                </a:solidFill>
                <a:latin typeface="Arial"/>
                <a:ea typeface="Arial"/>
                <a:cs typeface="Arial"/>
                <a:sym typeface="Arial"/>
              </a:rPr>
              <a:t>Quarrying and Other Minerals</a:t>
            </a:r>
            <a:r>
              <a:rPr b="0" i="0" lang="en" sz="1100" u="none" cap="none" strike="noStrike">
                <a:solidFill>
                  <a:schemeClr val="dk2"/>
                </a:solidFill>
                <a:latin typeface="Arial"/>
                <a:ea typeface="Arial"/>
                <a:cs typeface="Arial"/>
                <a:sym typeface="Arial"/>
              </a:rPr>
              <a:t> showed an increasing trend over the years and continued to be on an uptrend in 2022.</a:t>
            </a:r>
            <a:endParaRPr b="0" i="0" sz="11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n" sz="1100" u="none" cap="none" strike="noStrike">
                <a:solidFill>
                  <a:schemeClr val="dk2"/>
                </a:solidFill>
                <a:latin typeface="Arial"/>
                <a:ea typeface="Arial"/>
                <a:cs typeface="Arial"/>
                <a:sym typeface="Arial"/>
              </a:rPr>
              <a:t>Crude Petroleum</a:t>
            </a:r>
            <a:r>
              <a:rPr b="0" i="0" lang="en" sz="1100" u="none" cap="none" strike="noStrike">
                <a:solidFill>
                  <a:schemeClr val="dk2"/>
                </a:solidFill>
                <a:latin typeface="Arial"/>
                <a:ea typeface="Arial"/>
                <a:cs typeface="Arial"/>
                <a:sym typeface="Arial"/>
              </a:rPr>
              <a:t> subsector has the strongest positive relationship with the </a:t>
            </a:r>
            <a:r>
              <a:rPr b="1" i="0" lang="en" sz="1100" u="none" cap="none" strike="noStrike">
                <a:solidFill>
                  <a:schemeClr val="dk2"/>
                </a:solidFill>
                <a:latin typeface="Arial"/>
                <a:ea typeface="Arial"/>
                <a:cs typeface="Arial"/>
                <a:sym typeface="Arial"/>
              </a:rPr>
              <a:t>Mining Sector,</a:t>
            </a:r>
            <a:r>
              <a:rPr b="0" i="0" lang="en" sz="1100" u="none" cap="none" strike="noStrike">
                <a:solidFill>
                  <a:schemeClr val="dk2"/>
                </a:solidFill>
                <a:latin typeface="Arial"/>
                <a:ea typeface="Arial"/>
                <a:cs typeface="Arial"/>
                <a:sym typeface="Arial"/>
              </a:rPr>
              <a:t> whereas all other subsectors show negative correlations, indicating varying impacts on the overall performance of the mining industry.</a:t>
            </a:r>
            <a:endParaRPr b="0" i="0" sz="1100" u="none" cap="none" strike="noStrike">
              <a:solidFill>
                <a:schemeClr val="dk2"/>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p:txBody>
      </p:sp>
      <p:pic>
        <p:nvPicPr>
          <p:cNvPr id="258" name="Google Shape;258;p22"/>
          <p:cNvPicPr preferRelativeResize="0"/>
          <p:nvPr/>
        </p:nvPicPr>
        <p:blipFill rotWithShape="1">
          <a:blip r:embed="rId4">
            <a:alphaModFix/>
          </a:blip>
          <a:srcRect b="0" l="0" r="0" t="0"/>
          <a:stretch/>
        </p:blipFill>
        <p:spPr>
          <a:xfrm>
            <a:off x="4510657" y="196840"/>
            <a:ext cx="4402683" cy="1884523"/>
          </a:xfrm>
          <a:prstGeom prst="rect">
            <a:avLst/>
          </a:prstGeom>
          <a:noFill/>
          <a:ln>
            <a:noFill/>
          </a:ln>
        </p:spPr>
      </p:pic>
      <p:pic>
        <p:nvPicPr>
          <p:cNvPr id="259" name="Google Shape;259;p22"/>
          <p:cNvPicPr preferRelativeResize="0"/>
          <p:nvPr/>
        </p:nvPicPr>
        <p:blipFill rotWithShape="1">
          <a:blip r:embed="rId5">
            <a:alphaModFix/>
          </a:blip>
          <a:srcRect b="0" l="0" r="0" t="0"/>
          <a:stretch/>
        </p:blipFill>
        <p:spPr>
          <a:xfrm>
            <a:off x="4572000" y="2193139"/>
            <a:ext cx="4123684" cy="26003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Sector and Subsector Analysis (4/4)</a:t>
            </a:r>
            <a:endParaRPr b="1" i="0" sz="1600" u="none" cap="none" strike="noStrike">
              <a:solidFill>
                <a:schemeClr val="dk2"/>
              </a:solidFill>
              <a:latin typeface="Arial"/>
              <a:ea typeface="Arial"/>
              <a:cs typeface="Arial"/>
              <a:sym typeface="Arial"/>
            </a:endParaRPr>
          </a:p>
        </p:txBody>
      </p:sp>
      <p:sp>
        <p:nvSpPr>
          <p:cNvPr id="266" name="Google Shape;266;p23"/>
          <p:cNvSpPr txBox="1"/>
          <p:nvPr/>
        </p:nvSpPr>
        <p:spPr>
          <a:xfrm>
            <a:off x="121550" y="761575"/>
            <a:ext cx="4023300" cy="1460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Industry Manufacturing Subsector </a:t>
            </a:r>
            <a:endParaRPr b="1" i="0" sz="1600" u="none" cap="none" strike="noStrike">
              <a:solidFill>
                <a:schemeClr val="dk2"/>
              </a:solidFill>
              <a:latin typeface="Arial"/>
              <a:ea typeface="Arial"/>
              <a:cs typeface="Arial"/>
              <a:sym typeface="Arial"/>
            </a:endParaRPr>
          </a:p>
        </p:txBody>
      </p:sp>
      <p:pic>
        <p:nvPicPr>
          <p:cNvPr id="267" name="Google Shape;267;p23"/>
          <p:cNvPicPr preferRelativeResize="0"/>
          <p:nvPr/>
        </p:nvPicPr>
        <p:blipFill rotWithShape="1">
          <a:blip r:embed="rId3">
            <a:alphaModFix/>
          </a:blip>
          <a:srcRect b="0" l="0" r="0" t="0"/>
          <a:stretch/>
        </p:blipFill>
        <p:spPr>
          <a:xfrm>
            <a:off x="469026" y="3728936"/>
            <a:ext cx="3943550" cy="1209492"/>
          </a:xfrm>
          <a:prstGeom prst="rect">
            <a:avLst/>
          </a:prstGeom>
          <a:noFill/>
          <a:ln>
            <a:noFill/>
          </a:ln>
        </p:spPr>
      </p:pic>
      <p:sp>
        <p:nvSpPr>
          <p:cNvPr id="268" name="Google Shape;268;p23"/>
          <p:cNvSpPr txBox="1"/>
          <p:nvPr/>
        </p:nvSpPr>
        <p:spPr>
          <a:xfrm>
            <a:off x="138724" y="1223450"/>
            <a:ext cx="4023299" cy="29463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0"/>
              </a:spcBef>
              <a:spcAft>
                <a:spcPts val="0"/>
              </a:spcAft>
              <a:buClr>
                <a:schemeClr val="dk2"/>
              </a:buClr>
              <a:buSzPts val="1200"/>
              <a:buFont typeface="Arial"/>
              <a:buChar char="-"/>
            </a:pPr>
            <a:r>
              <a:rPr b="0" i="0" lang="en" sz="1100" u="none" cap="none" strike="noStrike">
                <a:solidFill>
                  <a:schemeClr val="dk2"/>
                </a:solidFill>
                <a:latin typeface="Arial"/>
                <a:ea typeface="Arial"/>
                <a:cs typeface="Arial"/>
                <a:sym typeface="Arial"/>
              </a:rPr>
              <a:t>The </a:t>
            </a:r>
            <a:r>
              <a:rPr b="1" i="0" lang="en" sz="1100" u="none" cap="none" strike="noStrike">
                <a:solidFill>
                  <a:schemeClr val="dk2"/>
                </a:solidFill>
                <a:latin typeface="Arial"/>
                <a:ea typeface="Arial"/>
                <a:cs typeface="Arial"/>
                <a:sym typeface="Arial"/>
              </a:rPr>
              <a:t>Food and Beverage </a:t>
            </a:r>
            <a:r>
              <a:rPr b="0" i="0" lang="en" sz="1100" u="none" cap="none" strike="noStrike">
                <a:solidFill>
                  <a:schemeClr val="dk2"/>
                </a:solidFill>
                <a:latin typeface="Arial"/>
                <a:ea typeface="Arial"/>
                <a:cs typeface="Arial"/>
                <a:sym typeface="Arial"/>
              </a:rPr>
              <a:t>subsector dominated the </a:t>
            </a:r>
            <a:r>
              <a:rPr b="1" i="0" lang="en" sz="1100" u="none" cap="none" strike="noStrike">
                <a:solidFill>
                  <a:schemeClr val="dk2"/>
                </a:solidFill>
                <a:latin typeface="Arial"/>
                <a:ea typeface="Arial"/>
                <a:cs typeface="Arial"/>
                <a:sym typeface="Arial"/>
              </a:rPr>
              <a:t>Manufacturing sector</a:t>
            </a:r>
            <a:r>
              <a:rPr b="0" i="0" lang="en" sz="1100" u="none" cap="none" strike="noStrike">
                <a:solidFill>
                  <a:schemeClr val="dk2"/>
                </a:solidFill>
                <a:latin typeface="Arial"/>
                <a:ea typeface="Arial"/>
                <a:cs typeface="Arial"/>
                <a:sym typeface="Arial"/>
              </a:rPr>
              <a:t>, with </a:t>
            </a:r>
            <a:r>
              <a:rPr b="1" i="0" lang="en" sz="1100" u="none" cap="none" strike="noStrike">
                <a:solidFill>
                  <a:schemeClr val="dk2"/>
                </a:solidFill>
                <a:latin typeface="Arial"/>
                <a:ea typeface="Arial"/>
                <a:cs typeface="Arial"/>
                <a:sym typeface="Arial"/>
              </a:rPr>
              <a:t>Textiles and Apparels, Cement,</a:t>
            </a:r>
            <a:r>
              <a:rPr b="0" i="0" lang="en" sz="1100" u="none" cap="none" strike="noStrike">
                <a:solidFill>
                  <a:schemeClr val="dk2"/>
                </a:solidFill>
                <a:latin typeface="Arial"/>
                <a:ea typeface="Arial"/>
                <a:cs typeface="Arial"/>
                <a:sym typeface="Arial"/>
              </a:rPr>
              <a:t> and </a:t>
            </a:r>
            <a:r>
              <a:rPr b="1" i="0" lang="en" sz="1100" u="none" cap="none" strike="noStrike">
                <a:solidFill>
                  <a:schemeClr val="dk2"/>
                </a:solidFill>
                <a:latin typeface="Arial"/>
                <a:ea typeface="Arial"/>
                <a:cs typeface="Arial"/>
                <a:sym typeface="Arial"/>
              </a:rPr>
              <a:t>other manufacturing </a:t>
            </a:r>
            <a:r>
              <a:rPr b="0" i="0" lang="en" sz="1100" u="none" cap="none" strike="noStrike">
                <a:solidFill>
                  <a:schemeClr val="dk2"/>
                </a:solidFill>
                <a:latin typeface="Arial"/>
                <a:ea typeface="Arial"/>
                <a:cs typeface="Arial"/>
                <a:sym typeface="Arial"/>
              </a:rPr>
              <a:t>subsectors following in second, third, and fourth positions, respectively.</a:t>
            </a:r>
            <a:endParaRPr b="0" i="0" sz="11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0" i="0" lang="en" sz="1100" u="none" cap="none" strike="noStrike">
                <a:solidFill>
                  <a:schemeClr val="dk2"/>
                </a:solidFill>
                <a:latin typeface="Arial"/>
                <a:ea typeface="Arial"/>
                <a:cs typeface="Arial"/>
                <a:sym typeface="Arial"/>
              </a:rPr>
              <a:t>After an initial downward trend, the </a:t>
            </a:r>
            <a:r>
              <a:rPr b="1" i="0" lang="en" sz="1100" u="none" cap="none" strike="noStrike">
                <a:solidFill>
                  <a:schemeClr val="dk2"/>
                </a:solidFill>
                <a:latin typeface="Arial"/>
                <a:ea typeface="Arial"/>
                <a:cs typeface="Arial"/>
                <a:sym typeface="Arial"/>
              </a:rPr>
              <a:t>Food and Beverage </a:t>
            </a:r>
            <a:r>
              <a:rPr b="0" i="0" lang="en" sz="1100" u="none" cap="none" strike="noStrike">
                <a:solidFill>
                  <a:schemeClr val="dk2"/>
                </a:solidFill>
                <a:latin typeface="Arial"/>
                <a:ea typeface="Arial"/>
                <a:cs typeface="Arial"/>
                <a:sym typeface="Arial"/>
              </a:rPr>
              <a:t>subsector broke out around 2010 towards higher growth.</a:t>
            </a:r>
            <a:endParaRPr b="0" i="0" sz="11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n" sz="1100" u="none" cap="none" strike="noStrike">
                <a:solidFill>
                  <a:schemeClr val="dk2"/>
                </a:solidFill>
                <a:latin typeface="Arial"/>
                <a:ea typeface="Arial"/>
                <a:cs typeface="Arial"/>
                <a:sym typeface="Arial"/>
              </a:rPr>
              <a:t>Textiles</a:t>
            </a:r>
            <a:r>
              <a:rPr b="0" i="0" lang="en" sz="1100" u="none" cap="none" strike="noStrike">
                <a:solidFill>
                  <a:schemeClr val="dk2"/>
                </a:solidFill>
                <a:latin typeface="Arial"/>
                <a:ea typeface="Arial"/>
                <a:cs typeface="Arial"/>
                <a:sym typeface="Arial"/>
              </a:rPr>
              <a:t> had the highest correlation (0.951) with the </a:t>
            </a:r>
            <a:r>
              <a:rPr b="1" i="0" lang="en" sz="1100" u="none" cap="none" strike="noStrike">
                <a:solidFill>
                  <a:schemeClr val="dk2"/>
                </a:solidFill>
                <a:latin typeface="Arial"/>
                <a:ea typeface="Arial"/>
                <a:cs typeface="Arial"/>
                <a:sym typeface="Arial"/>
              </a:rPr>
              <a:t>Manufacturing secto</a:t>
            </a:r>
            <a:r>
              <a:rPr b="0" i="0" lang="en" sz="1100" u="none" cap="none" strike="noStrike">
                <a:solidFill>
                  <a:schemeClr val="dk2"/>
                </a:solidFill>
                <a:latin typeface="Arial"/>
                <a:ea typeface="Arial"/>
                <a:cs typeface="Arial"/>
                <a:sym typeface="Arial"/>
              </a:rPr>
              <a:t>r, followed by </a:t>
            </a:r>
            <a:r>
              <a:rPr b="1" i="0" lang="en" sz="1100" u="none" cap="none" strike="noStrike">
                <a:solidFill>
                  <a:schemeClr val="dk2"/>
                </a:solidFill>
                <a:latin typeface="Arial"/>
                <a:ea typeface="Arial"/>
                <a:cs typeface="Arial"/>
                <a:sym typeface="Arial"/>
              </a:rPr>
              <a:t>Chemical </a:t>
            </a:r>
            <a:r>
              <a:rPr b="0" i="0" lang="en" sz="1100" u="none" cap="none" strike="noStrike">
                <a:solidFill>
                  <a:schemeClr val="dk2"/>
                </a:solidFill>
                <a:latin typeface="Arial"/>
                <a:ea typeface="Arial"/>
                <a:cs typeface="Arial"/>
                <a:sym typeface="Arial"/>
              </a:rPr>
              <a:t>and </a:t>
            </a:r>
            <a:r>
              <a:rPr b="1" i="0" lang="en" sz="1100" u="none" cap="none" strike="noStrike">
                <a:solidFill>
                  <a:schemeClr val="dk2"/>
                </a:solidFill>
                <a:latin typeface="Arial"/>
                <a:ea typeface="Arial"/>
                <a:cs typeface="Arial"/>
                <a:sym typeface="Arial"/>
              </a:rPr>
              <a:t>Pulp and Paper Products</a:t>
            </a:r>
            <a:r>
              <a:rPr b="0" i="0" lang="en" sz="1100" u="none" cap="none" strike="noStrike">
                <a:solidFill>
                  <a:schemeClr val="dk2"/>
                </a:solidFill>
                <a:latin typeface="Arial"/>
                <a:ea typeface="Arial"/>
                <a:cs typeface="Arial"/>
                <a:sym typeface="Arial"/>
              </a:rPr>
              <a:t>. </a:t>
            </a:r>
            <a:r>
              <a:rPr b="1" i="0" lang="en" sz="1100" u="none" cap="none" strike="noStrike">
                <a:solidFill>
                  <a:schemeClr val="dk2"/>
                </a:solidFill>
                <a:latin typeface="Arial"/>
                <a:ea typeface="Arial"/>
                <a:cs typeface="Arial"/>
                <a:sym typeface="Arial"/>
              </a:rPr>
              <a:t>Electrical and Electronics Products</a:t>
            </a:r>
            <a:r>
              <a:rPr b="0" i="0" lang="en" sz="1100" u="none" cap="none" strike="noStrike">
                <a:solidFill>
                  <a:schemeClr val="dk2"/>
                </a:solidFill>
                <a:latin typeface="Arial"/>
                <a:ea typeface="Arial"/>
                <a:cs typeface="Arial"/>
                <a:sym typeface="Arial"/>
              </a:rPr>
              <a:t> showed a negative correlation with the sector, indicating an opposite trend compared to other subsectors within manufacturing.</a:t>
            </a:r>
            <a:endParaRPr b="0" i="0" sz="1100" u="none" cap="none" strike="noStrike">
              <a:solidFill>
                <a:schemeClr val="dk2"/>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Arial"/>
              <a:ea typeface="Arial"/>
              <a:cs typeface="Arial"/>
              <a:sym typeface="Arial"/>
            </a:endParaRPr>
          </a:p>
        </p:txBody>
      </p:sp>
      <p:pic>
        <p:nvPicPr>
          <p:cNvPr id="269" name="Google Shape;269;p23"/>
          <p:cNvPicPr preferRelativeResize="0"/>
          <p:nvPr/>
        </p:nvPicPr>
        <p:blipFill rotWithShape="1">
          <a:blip r:embed="rId4">
            <a:alphaModFix/>
          </a:blip>
          <a:srcRect b="0" l="0" r="0" t="0"/>
          <a:stretch/>
        </p:blipFill>
        <p:spPr>
          <a:xfrm>
            <a:off x="4682245" y="288975"/>
            <a:ext cx="3886201" cy="1588984"/>
          </a:xfrm>
          <a:prstGeom prst="rect">
            <a:avLst/>
          </a:prstGeom>
          <a:noFill/>
          <a:ln>
            <a:noFill/>
          </a:ln>
        </p:spPr>
      </p:pic>
      <p:pic>
        <p:nvPicPr>
          <p:cNvPr id="270" name="Google Shape;270;p23"/>
          <p:cNvPicPr preferRelativeResize="0"/>
          <p:nvPr/>
        </p:nvPicPr>
        <p:blipFill rotWithShape="1">
          <a:blip r:embed="rId5">
            <a:alphaModFix/>
          </a:blip>
          <a:srcRect b="0" l="0" r="0" t="0"/>
          <a:stretch/>
        </p:blipFill>
        <p:spPr>
          <a:xfrm>
            <a:off x="4682244" y="1955328"/>
            <a:ext cx="3886201" cy="31233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nvSpPr>
        <p:spPr>
          <a:xfrm>
            <a:off x="3170975" y="1660375"/>
            <a:ext cx="4419300" cy="141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2"/>
                </a:solidFill>
                <a:latin typeface="Arial"/>
                <a:ea typeface="Arial"/>
                <a:cs typeface="Arial"/>
                <a:sym typeface="Arial"/>
              </a:rPr>
              <a:t>Thank You!</a:t>
            </a:r>
            <a:endParaRPr b="1" i="0" sz="30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3"/>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2" name="Google Shape;62;p3"/>
          <p:cNvGraphicFramePr/>
          <p:nvPr/>
        </p:nvGraphicFramePr>
        <p:xfrm>
          <a:off x="121550" y="578175"/>
          <a:ext cx="3000000" cy="3000000"/>
        </p:xfrm>
        <a:graphic>
          <a:graphicData uri="http://schemas.openxmlformats.org/drawingml/2006/table">
            <a:tbl>
              <a:tblPr>
                <a:noFill/>
                <a:tableStyleId>{3391EC28-1F60-4DEC-BDA3-2D867DE81FBD}</a:tableStyleId>
              </a:tblPr>
              <a:tblGrid>
                <a:gridCol w="440025"/>
                <a:gridCol w="1830300"/>
                <a:gridCol w="6454250"/>
              </a:tblGrid>
              <a:tr h="2190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S.No</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Indicators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Description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179975">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0</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Time</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Timestamp mentioned as year in integrer  format, converted to datetime format during preprocessing.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1</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Agriculture</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It includes important sub sectcors like Miningand Quarrying, Manufacturing, Electric &amp; Gas, water Supply &amp; Construction Industry.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Crop Production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Measures the quantity of agricultural crops produced, essential for food supply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3</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Livestock</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Refers to the breeding and raising of animals for food and other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Forestery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Involves the management and harvesting of forest resources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Fishing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Encompasses the capture and cultivation of fish and seafood</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6</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Industry</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Industry in Nigeria includes vital subsectors such as mining and quarrying, manufacturing, electric and gas supply, water supply, wastewater management, and construction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7</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Mining and Quarrying</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Mining and quarrying in Nigeria involve the extraction of valuable minerals and resources, including crude petroleum, natural gas, coal, metal ores, and various non-metallic minerals such as limestone and sand.</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8</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Crude Petroleum and Natural Gas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involves the extraction and production of crude oil and natural gas, which are critical energy resources.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9</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Coal Mining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Coal mining encompasses the extraction of coal from underground or surface mines.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10</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Metal Ores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metal ores sector involves mining and processing metals such as tin, iron, lead, and zinc.</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11</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Quarrying and Other Minerals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extraction of various non-metallic minerals like limestone, sand, and gravel.</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12</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Manufacturing Industry</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It measures the economic output of the manufacturing sector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19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13</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Oil Refining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Oil refining involves the processing of crude oil into various petroleum products like gasoline, diesel, and kerosene.</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Cement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cement industry produces cement used in construction and infrastructure projects.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Food, Beverage and Tobacco</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production and processing of food, beverages, and tobacco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16</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Textile, Apparel and Footwear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involves the production of textiles, clothing, and footwear.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3" name="Google Shape;63;p3"/>
          <p:cNvSpPr txBox="1"/>
          <p:nvPr/>
        </p:nvSpPr>
        <p:spPr>
          <a:xfrm>
            <a:off x="89525" y="62775"/>
            <a:ext cx="3595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Description (1/4)</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graphicFrame>
        <p:nvGraphicFramePr>
          <p:cNvPr id="68" name="Google Shape;68;p4"/>
          <p:cNvGraphicFramePr/>
          <p:nvPr/>
        </p:nvGraphicFramePr>
        <p:xfrm>
          <a:off x="89525" y="782775"/>
          <a:ext cx="3000000" cy="3000000"/>
        </p:xfrm>
        <a:graphic>
          <a:graphicData uri="http://schemas.openxmlformats.org/drawingml/2006/table">
            <a:tbl>
              <a:tblPr>
                <a:noFill/>
                <a:tableStyleId>{3391EC28-1F60-4DEC-BDA3-2D867DE81FBD}</a:tableStyleId>
              </a:tblPr>
              <a:tblGrid>
                <a:gridCol w="569450"/>
                <a:gridCol w="2180100"/>
                <a:gridCol w="6056700"/>
              </a:tblGrid>
              <a:tr h="25717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S.No</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Indicators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Description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2571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17</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Wood and Wood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processing of wood into products like furniture, paper, and construction materials.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18</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Pulp, Paper and Paper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produces paper and related products from pulp</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62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19</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Chemical and Pharmaceutical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involves the production of chemicals and pharmaceuticals.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20</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Non-Metallic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production of non-metallic products like glass, ceramics, and concrete.</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21</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Plastic and Rubber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produces plastic and rubber materials used in various applications.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22</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Electrical and Electronics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manufacturing of electrical equipment and electronic devices.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23</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Basic Metal, Iron and Steel</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involves the production of basic metals, iron, and steel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Motor Vehicles &amp; Assembly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manufacturing and assembly of motor vehicles.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Other Manufacturing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category encompasses various other manufacturing activities not classified elsewhere.</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0225">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26</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Electricity,Gas,Steam &amp; Air conditioner</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involves the generation, distribution, and supply of electricity, gas, steam, and air conditioning.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510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27</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Water Supply, Sewage, Waste Management</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provision of water supply, sewage services, and waste management.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28</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Construction Industry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Measures the economic output of the construction sector, reflecting infrastructure development and housing supply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0225">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29</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services sector encompasses a wide range of activities including trade, accommodation, food services, transportation, storage, and various other service-oriented industries.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985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30</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Trade</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involves the wholesale and retail trade of goods and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0750">
                <a:tc>
                  <a:txBody>
                    <a:bodyPr/>
                    <a:lstStyle/>
                    <a:p>
                      <a:pPr indent="0" lvl="0" marL="0" marR="0" rtl="0" algn="ctr">
                        <a:lnSpc>
                          <a:spcPct val="100000"/>
                        </a:lnSpc>
                        <a:spcBef>
                          <a:spcPts val="0"/>
                        </a:spcBef>
                        <a:spcAft>
                          <a:spcPts val="0"/>
                        </a:spcAft>
                        <a:buClr>
                          <a:srgbClr val="000000"/>
                        </a:buClr>
                        <a:buSzPts val="800"/>
                        <a:buFont typeface="Arial"/>
                        <a:buNone/>
                      </a:pPr>
                      <a:r>
                        <a:rPr b="1" lang="en" sz="800" u="none" cap="none" strike="noStrike"/>
                        <a:t>31</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Accomodation and Food 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includes businesses providing lodging and food services, such as hotels, restaurants, and catering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9" name="Google Shape;69;p4"/>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Description (2/4)</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5"/>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Description (3/4)</a:t>
            </a:r>
            <a:endParaRPr b="1" i="0" sz="1600" u="none" cap="none" strike="noStrike">
              <a:solidFill>
                <a:schemeClr val="dk2"/>
              </a:solidFill>
              <a:latin typeface="Arial"/>
              <a:ea typeface="Arial"/>
              <a:cs typeface="Arial"/>
              <a:sym typeface="Arial"/>
            </a:endParaRPr>
          </a:p>
        </p:txBody>
      </p:sp>
      <p:graphicFrame>
        <p:nvGraphicFramePr>
          <p:cNvPr id="77" name="Google Shape;77;p5"/>
          <p:cNvGraphicFramePr/>
          <p:nvPr/>
        </p:nvGraphicFramePr>
        <p:xfrm>
          <a:off x="174950" y="651175"/>
          <a:ext cx="3000000" cy="3000000"/>
        </p:xfrm>
        <a:graphic>
          <a:graphicData uri="http://schemas.openxmlformats.org/drawingml/2006/table">
            <a:tbl>
              <a:tblPr>
                <a:noFill/>
                <a:tableStyleId>{3391EC28-1F60-4DEC-BDA3-2D867DE81FBD}</a:tableStyleId>
              </a:tblPr>
              <a:tblGrid>
                <a:gridCol w="445125"/>
                <a:gridCol w="2504750"/>
                <a:gridCol w="5844200"/>
              </a:tblGrid>
              <a:tr h="1016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S.No</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Indicators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Description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1016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32</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Road Transport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Road transport involves the movement of goods and passengers via roadways.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33</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Rail Transport &amp; Pipelines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movement of goods and passengers via railways and the transport of liquids and gases through pipelines.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Water Transport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Water transport involves the movement of goods and passengers via waterways, including shipping and ferry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Air Transport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the movement of goods and passengers via airways.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36</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Transport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Transport services cover a range of support services related to transportation, including logistics, freight forwarding, and passenger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37</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Post and Courier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involves the delivery of letters, parcels, and other mail items through postal and courier networks.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38</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Information &amp; Communication Service Sector</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Measures the economic output of the information and communication technology services That includes publishing, Motion pictures, Broadcasting, Entertainment etc</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39</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Publishing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publishing sector involves the production and dissemination of literature, including books, newspapers, magazines, and digital content.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40</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MotionPicturesSoundRecordingAndMusicProduction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industry encompasses the creation, production, and distribution of films, sound recordings, and music.</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41</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Broadcasting</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Broadcasting involves the transmission of audio and visual content via television, radio, and online platforms.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42</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ArtsEntertainmentAndRecreation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activities related to the arts, entertainment, and recreational services, such as theaters, museums, sports, and amusement parks.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6225">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43</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FinanceAndInsurance</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finance and insurance sector includes a range of financial services and insurance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Financial Institutions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Financial institutions include banks, credit unions, and other institutions that provide financial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Insurance</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insurance industry provides risk management and financial protection through various insurance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6"/>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txBox="1"/>
          <p:nvPr/>
        </p:nvSpPr>
        <p:spPr>
          <a:xfrm>
            <a:off x="89525" y="62775"/>
            <a:ext cx="386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Description(4/4)</a:t>
            </a:r>
            <a:endParaRPr b="1" i="0" sz="1600" u="none" cap="none" strike="noStrike">
              <a:solidFill>
                <a:schemeClr val="dk2"/>
              </a:solidFill>
              <a:latin typeface="Arial"/>
              <a:ea typeface="Arial"/>
              <a:cs typeface="Arial"/>
              <a:sym typeface="Arial"/>
            </a:endParaRPr>
          </a:p>
        </p:txBody>
      </p:sp>
      <p:graphicFrame>
        <p:nvGraphicFramePr>
          <p:cNvPr id="84" name="Google Shape;84;p6"/>
          <p:cNvGraphicFramePr/>
          <p:nvPr/>
        </p:nvGraphicFramePr>
        <p:xfrm>
          <a:off x="197975" y="912150"/>
          <a:ext cx="3000000" cy="3000000"/>
        </p:xfrm>
        <a:graphic>
          <a:graphicData uri="http://schemas.openxmlformats.org/drawingml/2006/table">
            <a:tbl>
              <a:tblPr>
                <a:noFill/>
                <a:tableStyleId>{3391EC28-1F60-4DEC-BDA3-2D867DE81FBD}</a:tableStyleId>
              </a:tblPr>
              <a:tblGrid>
                <a:gridCol w="409575"/>
                <a:gridCol w="2019300"/>
                <a:gridCol w="5286375"/>
              </a:tblGrid>
              <a:tr h="228600">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S.No</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Indicators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en" sz="800" u="none" cap="none" strike="noStrike"/>
                        <a:t>Description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2286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46</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Real Estate Service Sector</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Measures the economic output of the real estate services sector, indicating the health of property markets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62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47</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Professional, Scientific &amp; Technical 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professional services such as legal, accounting, engineering, and scientific research.</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48</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Administrative and Support 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provides support services to businesses, including office administration, facility management, and business support.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49</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Public Administration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Public administration includes government activities related to governance, policy implementation, and public service provision.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50</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Education</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The education sector involves the provision of formal education and training 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51</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Human Health &amp; Social 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This sector includes health care services and social assistance programs.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12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52</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Other Social Services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Other social services encompass a range of community and social support programs.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53</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en" sz="800" u="none" cap="none" strike="noStrike"/>
                        <a:t>GDP at 2010 Constant Basic Prices </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GDP at 2010 Constant Basic Prices measures the total value of goods and services produced in an economy, adjusted for inflation to reflect 2010 price levels.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54</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Net Taxes on Products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Net taxes on products include indirect taxes (e.g., sales tax, value-added tax) minus subsidies on 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marR="0" rtl="0" algn="ctr">
                        <a:lnSpc>
                          <a:spcPct val="115000"/>
                        </a:lnSpc>
                        <a:spcBef>
                          <a:spcPts val="0"/>
                        </a:spcBef>
                        <a:spcAft>
                          <a:spcPts val="0"/>
                        </a:spcAft>
                        <a:buClr>
                          <a:srgbClr val="000000"/>
                        </a:buClr>
                        <a:buSzPts val="800"/>
                        <a:buFont typeface="Arial"/>
                        <a:buNone/>
                      </a:pPr>
                      <a:r>
                        <a:rPr lang="en" sz="800" u="none" cap="none" strike="noStrike"/>
                        <a:t>55</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GDP at 2010 Constant Market Prices</a:t>
                      </a:r>
                      <a:endParaRPr b="1"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GDP at constant market prices is a measure of economic output adjusted for inflation, using 2010 as the base year.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5" name="Google Shape;85;p6"/>
          <p:cNvSpPr txBox="1"/>
          <p:nvPr/>
        </p:nvSpPr>
        <p:spPr>
          <a:xfrm>
            <a:off x="197975" y="4182225"/>
            <a:ext cx="8127300" cy="86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Unit:</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1" i="0" lang="en" sz="900" u="none" cap="none" strike="noStrike">
                <a:solidFill>
                  <a:srgbClr val="000000"/>
                </a:solidFill>
                <a:latin typeface="Arial"/>
                <a:ea typeface="Arial"/>
                <a:cs typeface="Arial"/>
                <a:sym typeface="Arial"/>
              </a:rPr>
              <a:t>Time (S.No 0) </a:t>
            </a:r>
            <a:r>
              <a:rPr b="0" i="0" lang="en" sz="900" u="none" cap="none" strike="noStrike">
                <a:solidFill>
                  <a:srgbClr val="000000"/>
                </a:solidFill>
                <a:latin typeface="Arial"/>
                <a:ea typeface="Arial"/>
                <a:cs typeface="Arial"/>
                <a:sym typeface="Arial"/>
              </a:rPr>
              <a:t>: Year, Int format for year which was  converted to datetime format for year</a:t>
            </a:r>
            <a:endParaRPr b="0"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Char char="●"/>
            </a:pPr>
            <a:r>
              <a:rPr b="0" i="0" lang="en" sz="900" u="none" cap="none" strike="noStrike">
                <a:solidFill>
                  <a:srgbClr val="000000"/>
                </a:solidFill>
                <a:latin typeface="Arial"/>
                <a:ea typeface="Arial"/>
                <a:cs typeface="Arial"/>
                <a:sym typeface="Arial"/>
              </a:rPr>
              <a:t>I</a:t>
            </a:r>
            <a:r>
              <a:rPr b="1" i="0" lang="en" sz="900" u="none" cap="none" strike="noStrike">
                <a:solidFill>
                  <a:srgbClr val="000000"/>
                </a:solidFill>
                <a:latin typeface="Arial"/>
                <a:ea typeface="Arial"/>
                <a:cs typeface="Arial"/>
                <a:sym typeface="Arial"/>
              </a:rPr>
              <a:t>ndicators (S.No 1-55)</a:t>
            </a:r>
            <a:r>
              <a:rPr b="0" i="0" lang="en" sz="900" u="none" cap="none" strike="noStrike">
                <a:solidFill>
                  <a:srgbClr val="000000"/>
                </a:solidFill>
                <a:latin typeface="Arial"/>
                <a:ea typeface="Arial"/>
                <a:cs typeface="Arial"/>
                <a:sym typeface="Arial"/>
              </a:rPr>
              <a:t> : Billion Naira  (Nigerian Currency), Float data type</a:t>
            </a:r>
            <a:endParaRPr b="0" i="0" sz="1900" u="none" cap="none" strike="noStrike">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
          <p:cNvSpPr txBox="1"/>
          <p:nvPr/>
        </p:nvSpPr>
        <p:spPr>
          <a:xfrm>
            <a:off x="287150" y="299600"/>
            <a:ext cx="8289300" cy="196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Dimension of the dataset:  42 Rows &amp;  57 Columns/ Indicators</a:t>
            </a:r>
            <a:endParaRPr b="0" i="0" sz="1400" u="none" cap="none" strike="noStrike">
              <a:solidFill>
                <a:schemeClr val="dk1"/>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Unit:</a:t>
            </a:r>
            <a:endParaRPr b="0" i="0" sz="1400" u="none" cap="none" strike="noStrike">
              <a:solidFill>
                <a:schemeClr val="dk1"/>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rgbClr val="FFFFFF"/>
                </a:highlight>
                <a:latin typeface="Arial"/>
                <a:ea typeface="Arial"/>
                <a:cs typeface="Arial"/>
                <a:sym typeface="Arial"/>
              </a:rPr>
              <a:t>Time (S.No 0) :</a:t>
            </a:r>
            <a:r>
              <a:rPr b="0" i="0" lang="en" sz="1400" u="none" cap="none" strike="noStrike">
                <a:solidFill>
                  <a:schemeClr val="dk1"/>
                </a:solidFill>
                <a:highlight>
                  <a:srgbClr val="FFFFFF"/>
                </a:highlight>
                <a:latin typeface="Arial"/>
                <a:ea typeface="Arial"/>
                <a:cs typeface="Arial"/>
                <a:sym typeface="Arial"/>
              </a:rPr>
              <a:t> Year, Int format for year which was  converted to datetime format for year</a:t>
            </a:r>
            <a:endParaRPr b="0" i="0" sz="1400" u="none" cap="none" strike="noStrike">
              <a:solidFill>
                <a:schemeClr val="dk1"/>
              </a:solidFill>
              <a:highlight>
                <a:srgbClr val="FFFFFF"/>
              </a:highlight>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rgbClr val="FFFFFF"/>
                </a:highlight>
                <a:latin typeface="Arial"/>
                <a:ea typeface="Arial"/>
                <a:cs typeface="Arial"/>
                <a:sym typeface="Arial"/>
              </a:rPr>
              <a:t>Indicators (S.No 1-55) :</a:t>
            </a:r>
            <a:r>
              <a:rPr b="0" i="0" lang="en" sz="1400" u="none" cap="none" strike="noStrike">
                <a:solidFill>
                  <a:schemeClr val="dk1"/>
                </a:solidFill>
                <a:highlight>
                  <a:srgbClr val="FFFFFF"/>
                </a:highlight>
                <a:latin typeface="Arial"/>
                <a:ea typeface="Arial"/>
                <a:cs typeface="Arial"/>
                <a:sym typeface="Arial"/>
              </a:rPr>
              <a:t> Billion Naira  (Nigerian Currency), Float data type</a:t>
            </a:r>
            <a:endParaRPr b="0" i="0" sz="1400" u="none" cap="none" strike="noStrike">
              <a:solidFill>
                <a:schemeClr val="dk1"/>
              </a:solidFill>
              <a:highlight>
                <a:srgbClr val="FFFFFF"/>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The dataset has no missing values.</a:t>
            </a:r>
            <a:endParaRPr b="0" i="0" sz="1400" u="none" cap="none" strike="noStrike">
              <a:solidFill>
                <a:schemeClr val="dk1"/>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chemeClr val="dk1"/>
                </a:solidFill>
                <a:highlight>
                  <a:srgbClr val="FFFFFF"/>
                </a:highlight>
                <a:latin typeface="Arial"/>
                <a:ea typeface="Arial"/>
                <a:cs typeface="Arial"/>
                <a:sym typeface="Arial"/>
              </a:rPr>
              <a:t>The dataset has no duplicate values.</a:t>
            </a:r>
            <a:endParaRPr/>
          </a:p>
          <a:p>
            <a:pPr indent="-228600" lvl="0" marL="457200" marR="0" rtl="0" algn="l">
              <a:lnSpc>
                <a:spcPct val="115000"/>
              </a:lnSpc>
              <a:spcBef>
                <a:spcPts val="0"/>
              </a:spcBef>
              <a:spcAft>
                <a:spcPts val="0"/>
              </a:spcAft>
              <a:buClr>
                <a:schemeClr val="dk1"/>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92" name="Google Shape;92;p7"/>
          <p:cNvSpPr txBox="1"/>
          <p:nvPr/>
        </p:nvSpPr>
        <p:spPr>
          <a:xfrm>
            <a:off x="159550" y="62800"/>
            <a:ext cx="3783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 sz="1800" u="none" cap="none" strike="noStrike">
                <a:solidFill>
                  <a:schemeClr val="dk2"/>
                </a:solidFill>
                <a:latin typeface="Arial"/>
                <a:ea typeface="Arial"/>
                <a:cs typeface="Arial"/>
                <a:sym typeface="Arial"/>
              </a:rPr>
              <a:t>Dataset Cleaning &amp; Statistics</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98" name="Google Shape;98;p8"/>
          <p:cNvGraphicFramePr/>
          <p:nvPr/>
        </p:nvGraphicFramePr>
        <p:xfrm>
          <a:off x="57150" y="1514150"/>
          <a:ext cx="3000000" cy="3000000"/>
        </p:xfrm>
        <a:graphic>
          <a:graphicData uri="http://schemas.openxmlformats.org/drawingml/2006/table">
            <a:tbl>
              <a:tblPr>
                <a:noFill/>
                <a:tableStyleId>{3391EC28-1F60-4DEC-BDA3-2D867DE81FBD}</a:tableStyleId>
              </a:tblPr>
              <a:tblGrid>
                <a:gridCol w="1181225"/>
                <a:gridCol w="1463075"/>
                <a:gridCol w="1802150"/>
                <a:gridCol w="2441500"/>
                <a:gridCol w="2141750"/>
              </a:tblGrid>
              <a:tr h="2000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Agriculture Sector</a:t>
                      </a:r>
                      <a:endParaRPr b="1"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gridSpan="2">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Industry Sector</a:t>
                      </a:r>
                      <a:endParaRPr b="1"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hMerge="1"/>
                <a:tc gridSpan="2">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t>Services  Sector</a:t>
                      </a:r>
                      <a:endParaRPr b="1"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hMerge="1"/>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CropProduction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MiningAndQuarrying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Manufacturing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Trade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ArtsEntertainmentAndRecreation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Livestock</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CrudePetroleumAndNaturalGas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OilRefining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AccommodationAndFoodServices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FinanceAndInsurance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Forestry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CoalMining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Cement</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TransportationAndStorage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FinancialInstitutions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Fishing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MetalOres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FoodBeverageAndTobacco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RoadTransport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Insurance</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997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QuarryingAndOtherMinerals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TextileApparelAndFootwear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RailTransportAndPipelines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RealEstate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ElectricityGasSteamAndAirCon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WoodAndWoodProducts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WaterTransport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ProfessionalScientificAndTechnicalServices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WaterSupplySewageWaste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PulpPaperAndPaperProducts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AirTransport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AdministrativeAndSupportServicesBusinessServices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Construction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ChemicalAndPharmaceuticalProducts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TransportServices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PublicAdministration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NonMetallicProducts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PostAndCourierServices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Education</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PlasticAndRubberProducts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InformationAndCommunication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HumanHealthAndSocialServices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ElectricalAndElectronics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Publishing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OtherServices</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5E6A2"/>
                    </a:solidFil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BasicMetalIronAndSteel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MotionPicturesSoundRecordingAndMusicProduction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MotorVehiclesAndAssembly</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Broadcasting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L cap="flat" cmpd="sng" w="9525">
                      <a:solidFill>
                        <a:srgbClr val="000000"/>
                      </a:solidFill>
                      <a:prstDash val="solid"/>
                      <a:round/>
                      <a:headEnd len="sm" w="sm" type="none"/>
                      <a:tailEnd len="sm" w="sm" type="none"/>
                    </a:lnL>
                  </a:tcPr>
                </a:tc>
              </a:tr>
              <a:tr h="2000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R cap="flat" cmpd="sng" w="9525">
                      <a:solidFill>
                        <a:srgbClr val="000000"/>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OtherManufacturing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p>
                  </a:txBody>
                  <a:tcPr marT="9525" marB="91425" marR="9525" marL="9525" anchor="b"/>
                </a:tc>
              </a:tr>
            </a:tbl>
          </a:graphicData>
        </a:graphic>
      </p:graphicFrame>
      <p:graphicFrame>
        <p:nvGraphicFramePr>
          <p:cNvPr id="99" name="Google Shape;99;p8"/>
          <p:cNvGraphicFramePr/>
          <p:nvPr/>
        </p:nvGraphicFramePr>
        <p:xfrm>
          <a:off x="4801525" y="341900"/>
          <a:ext cx="3000000" cy="3000000"/>
        </p:xfrm>
        <a:graphic>
          <a:graphicData uri="http://schemas.openxmlformats.org/drawingml/2006/table">
            <a:tbl>
              <a:tblPr>
                <a:noFill/>
                <a:tableStyleId>{3391EC28-1F60-4DEC-BDA3-2D867DE81FBD}</a:tableStyleId>
              </a:tblPr>
              <a:tblGrid>
                <a:gridCol w="2305050"/>
              </a:tblGrid>
              <a:tr h="2134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GDP at 2010 Constant Basic Prices</a:t>
                      </a:r>
                      <a:r>
                        <a:rPr lang="en" sz="900" u="none" cap="none" strike="noStrike"/>
                        <a:t> </a:t>
                      </a:r>
                      <a:endParaRPr sz="9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2394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Agriculture Sector</a:t>
                      </a:r>
                      <a:endParaRPr sz="9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394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Industry Sector</a:t>
                      </a:r>
                      <a:endParaRPr sz="9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239450">
                <a:tc>
                  <a:txBody>
                    <a:bodyPr/>
                    <a:lstStyle/>
                    <a:p>
                      <a:pPr indent="0" lvl="0" marL="0" marR="0" rtl="0" algn="ctr">
                        <a:lnSpc>
                          <a:spcPct val="115000"/>
                        </a:lnSpc>
                        <a:spcBef>
                          <a:spcPts val="0"/>
                        </a:spcBef>
                        <a:spcAft>
                          <a:spcPts val="0"/>
                        </a:spcAft>
                        <a:buClr>
                          <a:srgbClr val="000000"/>
                        </a:buClr>
                        <a:buSzPts val="900"/>
                        <a:buFont typeface="Arial"/>
                        <a:buNone/>
                      </a:pPr>
                      <a:r>
                        <a:rPr lang="en" sz="900" u="none" cap="none" strike="noStrike"/>
                        <a:t>Services  Sector</a:t>
                      </a:r>
                      <a:endParaRPr sz="9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100" name="Google Shape;100;p8"/>
          <p:cNvGraphicFramePr/>
          <p:nvPr/>
        </p:nvGraphicFramePr>
        <p:xfrm>
          <a:off x="7384375" y="501925"/>
          <a:ext cx="3000000" cy="3000000"/>
        </p:xfrm>
        <a:graphic>
          <a:graphicData uri="http://schemas.openxmlformats.org/drawingml/2006/table">
            <a:tbl>
              <a:tblPr>
                <a:noFill/>
                <a:tableStyleId>{3391EC28-1F60-4DEC-BDA3-2D867DE81FBD}</a:tableStyleId>
              </a:tblPr>
              <a:tblGrid>
                <a:gridCol w="838200"/>
                <a:gridCol w="800100"/>
              </a:tblGrid>
              <a:tr h="184875">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t>Legends</a:t>
                      </a:r>
                      <a:endParaRPr b="1" sz="800" u="none" cap="none" strike="noStrike"/>
                    </a:p>
                  </a:txBody>
                  <a:tcPr marT="9525" marB="91425" marR="9525" marL="9525" anchor="b">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525" marB="91425" marR="9525" marL="9525" anchor="b">
                    <a:lnB cap="flat" cmpd="sng" w="9525">
                      <a:solidFill>
                        <a:srgbClr val="000000"/>
                      </a:solidFill>
                      <a:prstDash val="solid"/>
                      <a:round/>
                      <a:headEnd len="sm" w="sm" type="none"/>
                      <a:tailEnd len="sm" w="sm" type="none"/>
                    </a:lnB>
                  </a:tcPr>
                </a:tc>
              </a:tr>
              <a:tr h="164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Sector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r h="1640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Subsector</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 </a:t>
                      </a:r>
                      <a:endParaRPr sz="8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bl>
          </a:graphicData>
        </a:graphic>
      </p:graphicFrame>
      <p:graphicFrame>
        <p:nvGraphicFramePr>
          <p:cNvPr id="101" name="Google Shape;101;p8"/>
          <p:cNvGraphicFramePr/>
          <p:nvPr/>
        </p:nvGraphicFramePr>
        <p:xfrm>
          <a:off x="1634225" y="623988"/>
          <a:ext cx="3000000" cy="3000000"/>
        </p:xfrm>
        <a:graphic>
          <a:graphicData uri="http://schemas.openxmlformats.org/drawingml/2006/table">
            <a:tbl>
              <a:tblPr>
                <a:noFill/>
                <a:tableStyleId>{3391EC28-1F60-4DEC-BDA3-2D867DE81FBD}</a:tableStyleId>
              </a:tblPr>
              <a:tblGrid>
                <a:gridCol w="2324100"/>
              </a:tblGrid>
              <a:tr h="219075">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t>GDP at 2010 Constant Market Prices </a:t>
                      </a:r>
                      <a:endParaRPr b="1"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0E6F5"/>
                    </a:solidFill>
                  </a:tcPr>
                </a:tc>
              </a:tr>
              <a:tr h="219075">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t>GDP at 2010 Constant Basic Prices </a:t>
                      </a:r>
                      <a:endParaRPr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r h="219075">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t>NetTaxesOnProducts </a:t>
                      </a:r>
                      <a:endParaRPr sz="1000" u="none" cap="none" strike="noStrike"/>
                    </a:p>
                  </a:txBody>
                  <a:tcPr marT="9525" marB="91425" marR="9525" marL="9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CEEF"/>
                    </a:solidFill>
                  </a:tcPr>
                </a:tc>
              </a:tr>
            </a:tbl>
          </a:graphicData>
        </a:graphic>
      </p:graphicFrame>
      <p:cxnSp>
        <p:nvCxnSpPr>
          <p:cNvPr id="102" name="Google Shape;102;p8"/>
          <p:cNvCxnSpPr/>
          <p:nvPr/>
        </p:nvCxnSpPr>
        <p:spPr>
          <a:xfrm flipH="1" rot="10800000">
            <a:off x="3965900" y="509075"/>
            <a:ext cx="813000" cy="4938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103" name="Google Shape;103;p8"/>
          <p:cNvSpPr txBox="1"/>
          <p:nvPr/>
        </p:nvSpPr>
        <p:spPr>
          <a:xfrm>
            <a:off x="152000" y="62800"/>
            <a:ext cx="3783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GDP BreakUp of Nigerian Economy </a:t>
            </a:r>
            <a:endParaRPr b="1" i="0" sz="1600" u="none" cap="none" strike="noStrike">
              <a:solidFill>
                <a:schemeClr val="dk2"/>
              </a:solidFill>
              <a:latin typeface="Arial"/>
              <a:ea typeface="Arial"/>
              <a:cs typeface="Arial"/>
              <a:sym typeface="Arial"/>
            </a:endParaRPr>
          </a:p>
        </p:txBody>
      </p:sp>
      <p:sp>
        <p:nvSpPr>
          <p:cNvPr id="104" name="Google Shape;104;p8"/>
          <p:cNvSpPr txBox="1"/>
          <p:nvPr/>
        </p:nvSpPr>
        <p:spPr>
          <a:xfrm>
            <a:off x="5705300" y="4847650"/>
            <a:ext cx="4232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Arial"/>
                <a:ea typeface="Arial"/>
                <a:cs typeface="Arial"/>
                <a:sym typeface="Arial"/>
              </a:rPr>
              <a:t>Reference:</a:t>
            </a:r>
            <a:r>
              <a:rPr b="1" i="0" lang="en" sz="1000" u="sng" cap="none" strike="noStrike">
                <a:solidFill>
                  <a:schemeClr val="hlink"/>
                </a:solidFill>
                <a:latin typeface="Arial"/>
                <a:ea typeface="Arial"/>
                <a:cs typeface="Arial"/>
                <a:sym typeface="Arial"/>
                <a:hlinkClick r:id="rId3"/>
              </a:rPr>
              <a:t>https://www.cbn.gov.ng/rates/RealGDP.asp</a:t>
            </a:r>
            <a:endParaRPr b="1" i="0" sz="1000" u="none" cap="none" strike="noStrike">
              <a:solidFill>
                <a:schemeClr val="dk2"/>
              </a:solidFill>
              <a:latin typeface="Arial"/>
              <a:ea typeface="Arial"/>
              <a:cs typeface="Arial"/>
              <a:sym typeface="Arial"/>
            </a:endParaRPr>
          </a:p>
        </p:txBody>
      </p:sp>
      <p:sp>
        <p:nvSpPr>
          <p:cNvPr id="105" name="Google Shape;105;p8"/>
          <p:cNvSpPr/>
          <p:nvPr/>
        </p:nvSpPr>
        <p:spPr>
          <a:xfrm>
            <a:off x="57150" y="1514150"/>
            <a:ext cx="4437000" cy="3520500"/>
          </a:xfrm>
          <a:prstGeom prst="rect">
            <a:avLst/>
          </a:prstGeom>
          <a:solidFill>
            <a:schemeClr val="accent1">
              <a:alpha val="30588"/>
            </a:schemeClr>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p:nvPr/>
        </p:nvSpPr>
        <p:spPr>
          <a:xfrm>
            <a:off x="121550" y="75975"/>
            <a:ext cx="3844500" cy="426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txBox="1"/>
          <p:nvPr/>
        </p:nvSpPr>
        <p:spPr>
          <a:xfrm>
            <a:off x="89525" y="62775"/>
            <a:ext cx="2969100" cy="6770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Arial"/>
                <a:ea typeface="Arial"/>
                <a:cs typeface="Arial"/>
                <a:sym typeface="Arial"/>
              </a:rPr>
              <a:t>Data Visualization (1/3)</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sp>
        <p:nvSpPr>
          <p:cNvPr id="112" name="Google Shape;112;p9"/>
          <p:cNvSpPr txBox="1"/>
          <p:nvPr/>
        </p:nvSpPr>
        <p:spPr>
          <a:xfrm>
            <a:off x="187275" y="545275"/>
            <a:ext cx="2122200" cy="461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chemeClr val="dk2"/>
              </a:buClr>
              <a:buSzPts val="1600"/>
              <a:buFont typeface="Arial"/>
              <a:buChar char="●"/>
            </a:pPr>
            <a:r>
              <a:rPr b="1" i="0" lang="en" sz="1600" u="none" cap="none" strike="noStrike">
                <a:solidFill>
                  <a:schemeClr val="dk2"/>
                </a:solidFill>
                <a:latin typeface="Arial"/>
                <a:ea typeface="Arial"/>
                <a:cs typeface="Arial"/>
                <a:sym typeface="Arial"/>
              </a:rPr>
              <a:t>Histograms</a:t>
            </a:r>
            <a:r>
              <a:rPr b="1" i="0" lang="en" sz="1800" u="none" cap="none" strike="noStrike">
                <a:solidFill>
                  <a:schemeClr val="dk2"/>
                </a:solidFill>
                <a:latin typeface="Arial"/>
                <a:ea typeface="Arial"/>
                <a:cs typeface="Arial"/>
                <a:sym typeface="Arial"/>
              </a:rPr>
              <a:t> </a:t>
            </a:r>
            <a:endParaRPr b="1" i="0" sz="1800" u="none" cap="none" strike="noStrike">
              <a:solidFill>
                <a:schemeClr val="dk2"/>
              </a:solidFill>
              <a:latin typeface="Arial"/>
              <a:ea typeface="Arial"/>
              <a:cs typeface="Arial"/>
              <a:sym typeface="Arial"/>
            </a:endParaRPr>
          </a:p>
        </p:txBody>
      </p:sp>
      <p:sp>
        <p:nvSpPr>
          <p:cNvPr id="113" name="Google Shape;113;p9"/>
          <p:cNvSpPr txBox="1"/>
          <p:nvPr/>
        </p:nvSpPr>
        <p:spPr>
          <a:xfrm>
            <a:off x="249724" y="845950"/>
            <a:ext cx="3612995" cy="410878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dk2"/>
                </a:solidFill>
                <a:latin typeface="Arial"/>
                <a:ea typeface="Arial"/>
                <a:cs typeface="Arial"/>
                <a:sym typeface="Arial"/>
              </a:rPr>
              <a:t> The distribution of an indicator datasets shown by the frequency of data points.</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Observation 1:</a:t>
            </a:r>
            <a:endParaRPr b="1" i="0" sz="1500" u="none" cap="none" strike="noStrike">
              <a:solidFill>
                <a:schemeClr val="dk2"/>
              </a:solidFill>
              <a:latin typeface="Arial"/>
              <a:ea typeface="Arial"/>
              <a:cs typeface="Arial"/>
              <a:sym typeface="Arial"/>
            </a:endParaRPr>
          </a:p>
          <a:p>
            <a:pPr indent="-323850" lvl="0" marL="457200" marR="0" rtl="0" algn="l">
              <a:lnSpc>
                <a:spcPct val="100000"/>
              </a:lnSpc>
              <a:spcBef>
                <a:spcPts val="0"/>
              </a:spcBef>
              <a:spcAft>
                <a:spcPts val="0"/>
              </a:spcAft>
              <a:buClr>
                <a:schemeClr val="dk2"/>
              </a:buClr>
              <a:buSzPts val="1500"/>
              <a:buFont typeface="Arial"/>
              <a:buChar char="-"/>
            </a:pPr>
            <a:r>
              <a:rPr b="0" i="0" lang="en" sz="1500" u="none" cap="none" strike="noStrike">
                <a:solidFill>
                  <a:schemeClr val="dk2"/>
                </a:solidFill>
                <a:latin typeface="Arial"/>
                <a:ea typeface="Arial"/>
                <a:cs typeface="Arial"/>
                <a:sym typeface="Arial"/>
              </a:rPr>
              <a:t>Most data points have a higher frequency towards the beginning of the bins.</a:t>
            </a:r>
            <a:endParaRPr b="0" i="0" sz="1500" u="none" cap="none" strike="noStrike">
              <a:solidFill>
                <a:schemeClr val="dk2"/>
              </a:solidFill>
              <a:latin typeface="Arial"/>
              <a:ea typeface="Arial"/>
              <a:cs typeface="Arial"/>
              <a:sym typeface="Arial"/>
            </a:endParaRPr>
          </a:p>
          <a:p>
            <a:pPr indent="-323850" lvl="0" marL="457200" marR="0" rtl="0" algn="l">
              <a:lnSpc>
                <a:spcPct val="100000"/>
              </a:lnSpc>
              <a:spcBef>
                <a:spcPts val="0"/>
              </a:spcBef>
              <a:spcAft>
                <a:spcPts val="0"/>
              </a:spcAft>
              <a:buClr>
                <a:schemeClr val="dk2"/>
              </a:buClr>
              <a:buSzPts val="1500"/>
              <a:buFont typeface="Arial"/>
              <a:buChar char="-"/>
            </a:pPr>
            <a:r>
              <a:rPr b="0" i="0" lang="en" sz="1500" u="none" cap="none" strike="noStrike">
                <a:solidFill>
                  <a:schemeClr val="dk2"/>
                </a:solidFill>
                <a:latin typeface="Arial"/>
                <a:ea typeface="Arial"/>
                <a:cs typeface="Arial"/>
                <a:sym typeface="Arial"/>
              </a:rPr>
              <a:t>"Time" exhibits a uniform distribution due to the non-repetitive nature of the years.</a:t>
            </a:r>
            <a:endParaRPr b="0" i="0" sz="15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Conclusion 1:</a:t>
            </a:r>
            <a:endParaRPr b="1" i="0" sz="1500" u="none" cap="none" strike="noStrike">
              <a:solidFill>
                <a:schemeClr val="dk2"/>
              </a:solidFill>
              <a:latin typeface="Arial"/>
              <a:ea typeface="Arial"/>
              <a:cs typeface="Arial"/>
              <a:sym typeface="Arial"/>
            </a:endParaRPr>
          </a:p>
          <a:p>
            <a:pPr indent="-323850" lvl="0" marL="457200" marR="0" rtl="0" algn="l">
              <a:lnSpc>
                <a:spcPct val="100000"/>
              </a:lnSpc>
              <a:spcBef>
                <a:spcPts val="0"/>
              </a:spcBef>
              <a:spcAft>
                <a:spcPts val="0"/>
              </a:spcAft>
              <a:buClr>
                <a:schemeClr val="dk2"/>
              </a:buClr>
              <a:buSzPts val="1500"/>
              <a:buFont typeface="Arial"/>
              <a:buChar char="-"/>
            </a:pPr>
            <a:r>
              <a:rPr b="0" i="0" lang="en" sz="1500" u="none" cap="none" strike="noStrike">
                <a:solidFill>
                  <a:schemeClr val="dk2"/>
                </a:solidFill>
                <a:latin typeface="Arial"/>
                <a:ea typeface="Arial"/>
                <a:cs typeface="Arial"/>
                <a:sym typeface="Arial"/>
              </a:rPr>
              <a:t>The higher frequency at the start indicates that the dataset contains more lower values.</a:t>
            </a:r>
            <a:endParaRPr b="0" i="0" sz="15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114" name="Google Shape;114;p9"/>
          <p:cNvPicPr preferRelativeResize="0"/>
          <p:nvPr/>
        </p:nvPicPr>
        <p:blipFill rotWithShape="1">
          <a:blip r:embed="rId3">
            <a:alphaModFix/>
          </a:blip>
          <a:srcRect b="0" l="0" r="0" t="0"/>
          <a:stretch/>
        </p:blipFill>
        <p:spPr>
          <a:xfrm>
            <a:off x="3862719" y="1128409"/>
            <a:ext cx="4893795" cy="29896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